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7" r:id="rId2"/>
    <p:sldId id="327" r:id="rId3"/>
    <p:sldId id="331" r:id="rId4"/>
    <p:sldId id="329" r:id="rId5"/>
    <p:sldId id="328" r:id="rId6"/>
    <p:sldId id="330" r:id="rId7"/>
    <p:sldId id="287" r:id="rId8"/>
    <p:sldId id="288" r:id="rId9"/>
    <p:sldId id="289" r:id="rId10"/>
    <p:sldId id="290" r:id="rId11"/>
    <p:sldId id="295" r:id="rId12"/>
    <p:sldId id="291" r:id="rId13"/>
    <p:sldId id="292" r:id="rId14"/>
    <p:sldId id="332" r:id="rId15"/>
    <p:sldId id="333" r:id="rId16"/>
    <p:sldId id="334" r:id="rId17"/>
    <p:sldId id="294" r:id="rId18"/>
    <p:sldId id="293" r:id="rId19"/>
    <p:sldId id="296" r:id="rId20"/>
    <p:sldId id="297" r:id="rId21"/>
    <p:sldId id="298" r:id="rId22"/>
    <p:sldId id="300" r:id="rId23"/>
    <p:sldId id="299" r:id="rId24"/>
    <p:sldId id="301" r:id="rId25"/>
    <p:sldId id="302" r:id="rId26"/>
    <p:sldId id="306" r:id="rId27"/>
    <p:sldId id="303" r:id="rId28"/>
    <p:sldId id="304" r:id="rId29"/>
    <p:sldId id="322" r:id="rId30"/>
    <p:sldId id="305" r:id="rId31"/>
    <p:sldId id="321" r:id="rId32"/>
    <p:sldId id="307" r:id="rId33"/>
    <p:sldId id="308" r:id="rId34"/>
    <p:sldId id="309" r:id="rId35"/>
    <p:sldId id="323" r:id="rId36"/>
    <p:sldId id="324" r:id="rId37"/>
    <p:sldId id="310" r:id="rId38"/>
    <p:sldId id="311" r:id="rId39"/>
    <p:sldId id="325" r:id="rId40"/>
    <p:sldId id="314" r:id="rId41"/>
    <p:sldId id="312" r:id="rId42"/>
    <p:sldId id="313" r:id="rId43"/>
    <p:sldId id="315" r:id="rId44"/>
    <p:sldId id="316" r:id="rId45"/>
    <p:sldId id="317" r:id="rId46"/>
    <p:sldId id="326" r:id="rId47"/>
    <p:sldId id="31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561" autoAdjust="0"/>
    <p:restoredTop sz="94660"/>
  </p:normalViewPr>
  <p:slideViewPr>
    <p:cSldViewPr snapToGrid="0">
      <p:cViewPr varScale="1">
        <p:scale>
          <a:sx n="124" d="100"/>
          <a:sy n="124" d="100"/>
        </p:scale>
        <p:origin x="-496" y="168"/>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502EE2-B563-4B54-BCC2-F03DCB69FF5F}" type="datetimeFigureOut">
              <a:rPr lang="en-CA" smtClean="0"/>
              <a:t>2023-02-27</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9A006B-374A-417A-B6F7-1ADC1F19E4B3}" type="slidenum">
              <a:rPr lang="en-CA" smtClean="0"/>
              <a:t>‹#›</a:t>
            </a:fld>
            <a:endParaRPr lang="en-CA"/>
          </a:p>
        </p:txBody>
      </p:sp>
    </p:spTree>
    <p:extLst>
      <p:ext uri="{BB962C8B-B14F-4D97-AF65-F5344CB8AC3E}">
        <p14:creationId xmlns:p14="http://schemas.microsoft.com/office/powerpoint/2010/main" val="40979616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E3586-06B7-4094-9347-02A507DFEF0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5AF0F00D-099F-4CEF-94ED-C0358A3062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BAF0A0B3-176F-4E5C-9026-C1B7D807E5D9}"/>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039EA8DF-207B-4C93-9A64-29A9EB7C60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BD195FD-1133-4200-B5B4-574B426BB796}"/>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8462545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C20E3-051D-4689-A9C8-7C07F70B6C0F}"/>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B68AFB25-8123-4955-9A06-4DF43EC5E6A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165F732-89A6-4D8F-987A-4F974BF40280}"/>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EDB6AA33-35C7-4EDE-861B-DD1466E89566}"/>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8C2D453-AEBE-4332-954F-69A902F89EE0}"/>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7378881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4EE443-BB0F-4195-9EAB-87B6306C6E5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165DA68F-61A5-4E61-95F8-551FF9D2EA4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17E7C57B-4576-4AA6-853A-1F5A72A82886}"/>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26762B22-3A4D-4D2D-9092-92BF1937588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3F411A4-F910-4111-9F2B-50EED434955B}"/>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3432262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FE78C2-47AD-C340-9456-D9F9B3D30035}"/>
              </a:ext>
            </a:extLst>
          </p:cNvPr>
          <p:cNvSpPr>
            <a:spLocks noGrp="1"/>
          </p:cNvSpPr>
          <p:nvPr>
            <p:ph type="ctrTitle"/>
          </p:nvPr>
        </p:nvSpPr>
        <p:spPr>
          <a:xfrm>
            <a:off x="1578279" y="1785343"/>
            <a:ext cx="7841294" cy="2342688"/>
          </a:xfrm>
          <a:prstGeom prst="rect">
            <a:avLst/>
          </a:prstGeom>
        </p:spPr>
        <p:txBody>
          <a:bodyPr anchor="b">
            <a:normAutofit/>
          </a:bodyPr>
          <a:lstStyle>
            <a:lvl1pPr algn="l">
              <a:lnSpc>
                <a:spcPts val="5600"/>
              </a:lnSpc>
              <a:defRPr sz="5400" b="1">
                <a:solidFill>
                  <a:schemeClr val="accent1"/>
                </a:solidFill>
                <a:latin typeface="+mn-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36038AA-9B5A-234E-B6E1-FE9722AB0657}"/>
              </a:ext>
            </a:extLst>
          </p:cNvPr>
          <p:cNvSpPr>
            <a:spLocks noGrp="1"/>
          </p:cNvSpPr>
          <p:nvPr>
            <p:ph type="subTitle" idx="1"/>
          </p:nvPr>
        </p:nvSpPr>
        <p:spPr>
          <a:xfrm>
            <a:off x="1578279" y="4128032"/>
            <a:ext cx="7841294" cy="714931"/>
          </a:xfrm>
          <a:prstGeom prst="rect">
            <a:avLst/>
          </a:prstGeom>
        </p:spPr>
        <p:txBody>
          <a:bodyPr/>
          <a:lstStyle>
            <a:lvl1pPr marL="0" indent="0" algn="l">
              <a:lnSpc>
                <a:spcPts val="2600"/>
              </a:lnSpc>
              <a:spcBef>
                <a:spcPts val="0"/>
              </a:spcBef>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a:extLst>
              <a:ext uri="{FF2B5EF4-FFF2-40B4-BE49-F238E27FC236}">
                <a16:creationId xmlns:a16="http://schemas.microsoft.com/office/drawing/2014/main" id="{13FD472B-32E4-8A46-90E5-97757DC24EE5}"/>
              </a:ext>
            </a:extLst>
          </p:cNvPr>
          <p:cNvSpPr>
            <a:spLocks noGrp="1"/>
          </p:cNvSpPr>
          <p:nvPr>
            <p:ph type="body" sz="quarter" idx="10" hasCustomPrompt="1"/>
          </p:nvPr>
        </p:nvSpPr>
        <p:spPr>
          <a:xfrm>
            <a:off x="1578279" y="4849226"/>
            <a:ext cx="7841294" cy="1125689"/>
          </a:xfrm>
          <a:prstGeom prst="rect">
            <a:avLst/>
          </a:prstGeom>
        </p:spPr>
        <p:txBody>
          <a:bodyPr anchor="b" anchorCtr="0">
            <a:noAutofit/>
          </a:bodyPr>
          <a:lstStyle>
            <a:lvl1pPr marL="0" indent="0">
              <a:lnSpc>
                <a:spcPts val="2000"/>
              </a:lnSpc>
              <a:spcBef>
                <a:spcPts val="0"/>
              </a:spcBef>
              <a:buNone/>
              <a:defRPr sz="1800">
                <a:solidFill>
                  <a:schemeClr val="tx1"/>
                </a:solidFill>
              </a:defRPr>
            </a:lvl1pPr>
          </a:lstStyle>
          <a:p>
            <a:pPr lvl="0"/>
            <a:r>
              <a:rPr lang="en-US" dirty="0"/>
              <a:t>Presenter’s Name</a:t>
            </a:r>
            <a:br>
              <a:rPr lang="en-US" dirty="0"/>
            </a:br>
            <a:r>
              <a:rPr lang="en-US" dirty="0"/>
              <a:t>Presenter’s title / additional designations</a:t>
            </a:r>
            <a:br>
              <a:rPr lang="en-US" dirty="0"/>
            </a:br>
            <a:r>
              <a:rPr lang="en-US" dirty="0"/>
              <a:t>Faculty of / Department of / additional designations</a:t>
            </a:r>
          </a:p>
        </p:txBody>
      </p:sp>
      <p:sp>
        <p:nvSpPr>
          <p:cNvPr id="12" name="Text Placeholder 11">
            <a:extLst>
              <a:ext uri="{FF2B5EF4-FFF2-40B4-BE49-F238E27FC236}">
                <a16:creationId xmlns:a16="http://schemas.microsoft.com/office/drawing/2014/main" id="{65E4B113-E638-B640-8F48-252058659E0B}"/>
              </a:ext>
            </a:extLst>
          </p:cNvPr>
          <p:cNvSpPr>
            <a:spLocks noGrp="1"/>
          </p:cNvSpPr>
          <p:nvPr>
            <p:ph type="body" sz="quarter" idx="11" hasCustomPrompt="1"/>
          </p:nvPr>
        </p:nvSpPr>
        <p:spPr>
          <a:xfrm>
            <a:off x="1578279" y="5981178"/>
            <a:ext cx="6586081" cy="521874"/>
          </a:xfrm>
          <a:prstGeom prst="rect">
            <a:avLst/>
          </a:prstGeom>
        </p:spPr>
        <p:txBody>
          <a:bodyPr>
            <a:normAutofit/>
          </a:bodyPr>
          <a:lstStyle>
            <a:lvl1pPr marL="0" indent="0">
              <a:spcBef>
                <a:spcPts val="0"/>
              </a:spcBef>
              <a:buNone/>
              <a:defRPr sz="1400" b="1">
                <a:solidFill>
                  <a:schemeClr val="accent3"/>
                </a:solidFill>
              </a:defRPr>
            </a:lvl1pPr>
          </a:lstStyle>
          <a:p>
            <a:pPr lvl="0"/>
            <a:r>
              <a:rPr lang="en-US" dirty="0"/>
              <a:t>Click to add date</a:t>
            </a:r>
          </a:p>
        </p:txBody>
      </p:sp>
    </p:spTree>
    <p:extLst>
      <p:ext uri="{BB962C8B-B14F-4D97-AF65-F5344CB8AC3E}">
        <p14:creationId xmlns:p14="http://schemas.microsoft.com/office/powerpoint/2010/main" val="3406884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C7980-61AB-448F-A964-D3D19C9438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64F23510-8FCA-4F51-A46A-454EF9027FA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9694EC6-18D6-4F95-8B8C-FC86EBB789E7}"/>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690AA2B5-202D-49B9-A1DC-2DE0E69D0B6E}"/>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830EA765-C4CB-4AF0-BA27-AA0ADF26F33B}"/>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4164495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E3478-DD58-4C53-8C5F-40B2593581A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18CEF65E-8EDD-40E3-8A82-B0FA3B1252C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921346E-BAAE-499D-BD67-A4D8F47EA84B}"/>
              </a:ext>
            </a:extLst>
          </p:cNvPr>
          <p:cNvSpPr>
            <a:spLocks noGrp="1"/>
          </p:cNvSpPr>
          <p:nvPr>
            <p:ph type="dt" sz="half" idx="10"/>
          </p:nvPr>
        </p:nvSpPr>
        <p:spPr/>
        <p:txBody>
          <a:bodyPr/>
          <a:lstStyle/>
          <a:p>
            <a:endParaRPr lang="en-CA"/>
          </a:p>
        </p:txBody>
      </p:sp>
      <p:sp>
        <p:nvSpPr>
          <p:cNvPr id="5" name="Footer Placeholder 4">
            <a:extLst>
              <a:ext uri="{FF2B5EF4-FFF2-40B4-BE49-F238E27FC236}">
                <a16:creationId xmlns:a16="http://schemas.microsoft.com/office/drawing/2014/main" id="{54E2E363-C59C-416E-AE2E-39B12C6E9F3A}"/>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39105F8-4BBB-4261-8926-E7E8350E691E}"/>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5674731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0DF6DC-14EB-4F41-9205-C577D88689DF}"/>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A979F714-0ED4-4AB1-B620-07532BA7F98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1CFB7A1C-2798-4D9F-B1CD-25F25CFBAE8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BE85BEC5-FEBD-4555-A59B-33D3FB304C06}"/>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B127EFA0-3602-436E-BFDB-7B9EE3564A7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7A17FBE-7683-4604-9E04-E12BCAFCD55F}"/>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10218405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E075AC-54E2-4A75-BDBD-1956B296AE15}"/>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508C0F5-CF0F-4C15-9B1F-A8F4AAF1270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06DD347-5F9F-4DAF-B8AB-02754064742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6AF7FB6E-971B-4864-8129-A6C65AEC17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F731F6-3162-4EE0-B111-627906A1BBA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AD4B37F7-93A3-498F-B028-9BC1C3E92A4D}"/>
              </a:ext>
            </a:extLst>
          </p:cNvPr>
          <p:cNvSpPr>
            <a:spLocks noGrp="1"/>
          </p:cNvSpPr>
          <p:nvPr>
            <p:ph type="dt" sz="half" idx="10"/>
          </p:nvPr>
        </p:nvSpPr>
        <p:spPr/>
        <p:txBody>
          <a:bodyPr/>
          <a:lstStyle/>
          <a:p>
            <a:endParaRPr lang="en-CA"/>
          </a:p>
        </p:txBody>
      </p:sp>
      <p:sp>
        <p:nvSpPr>
          <p:cNvPr id="8" name="Footer Placeholder 7">
            <a:extLst>
              <a:ext uri="{FF2B5EF4-FFF2-40B4-BE49-F238E27FC236}">
                <a16:creationId xmlns:a16="http://schemas.microsoft.com/office/drawing/2014/main" id="{E917BACB-BA0C-4871-9CE1-0C7EE8FF0D6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D75ED9E0-5207-47E3-916A-63718D12FD75}"/>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2592463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7B5751-711E-4DCF-A7DF-456B6CDDF18D}"/>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60CBC4D7-A77F-4E11-A5AB-04BB8EA58FDC}"/>
              </a:ext>
            </a:extLst>
          </p:cNvPr>
          <p:cNvSpPr>
            <a:spLocks noGrp="1"/>
          </p:cNvSpPr>
          <p:nvPr>
            <p:ph type="dt" sz="half" idx="10"/>
          </p:nvPr>
        </p:nvSpPr>
        <p:spPr/>
        <p:txBody>
          <a:bodyPr/>
          <a:lstStyle/>
          <a:p>
            <a:endParaRPr lang="en-CA"/>
          </a:p>
        </p:txBody>
      </p:sp>
      <p:sp>
        <p:nvSpPr>
          <p:cNvPr id="4" name="Footer Placeholder 3">
            <a:extLst>
              <a:ext uri="{FF2B5EF4-FFF2-40B4-BE49-F238E27FC236}">
                <a16:creationId xmlns:a16="http://schemas.microsoft.com/office/drawing/2014/main" id="{76A1D72C-21C7-400A-8A7C-65343A371C0A}"/>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353E7C7C-EFD3-48CE-B2D5-084665501FFB}"/>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14636703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64E7C5E-F2B4-46A0-9E88-736B6FC36B7F}"/>
              </a:ext>
            </a:extLst>
          </p:cNvPr>
          <p:cNvSpPr>
            <a:spLocks noGrp="1"/>
          </p:cNvSpPr>
          <p:nvPr>
            <p:ph type="dt" sz="half" idx="10"/>
          </p:nvPr>
        </p:nvSpPr>
        <p:spPr/>
        <p:txBody>
          <a:bodyPr/>
          <a:lstStyle/>
          <a:p>
            <a:endParaRPr lang="en-CA"/>
          </a:p>
        </p:txBody>
      </p:sp>
      <p:sp>
        <p:nvSpPr>
          <p:cNvPr id="3" name="Footer Placeholder 2">
            <a:extLst>
              <a:ext uri="{FF2B5EF4-FFF2-40B4-BE49-F238E27FC236}">
                <a16:creationId xmlns:a16="http://schemas.microsoft.com/office/drawing/2014/main" id="{127B71D4-81C0-4593-B113-B4172E1164FF}"/>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B336F34A-6BB8-4BC8-AA5F-92DE88EFE6DA}"/>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1993724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07658-F306-4A47-A755-68DCE13A46A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4F3C4C4F-1AA0-4C87-941D-30328804902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07AABE5D-1631-4371-A7B8-BA79FE393F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48010E-E4D8-43FD-9084-B0AF7F976B7F}"/>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979CC9A3-327B-448A-A9EE-09A46BA43D39}"/>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CC066308-52BF-4A73-A64B-FEB5D5A4503C}"/>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24325171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E0057-DD5C-4400-B646-0E305B61DE9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69AF9F0B-4454-4AF4-BBCB-739BD0D0E7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2E233FF-AAF2-46FA-9E21-37BACED3D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B9A7EEC-314E-4AF7-A55D-62C06A7EB715}"/>
              </a:ext>
            </a:extLst>
          </p:cNvPr>
          <p:cNvSpPr>
            <a:spLocks noGrp="1"/>
          </p:cNvSpPr>
          <p:nvPr>
            <p:ph type="dt" sz="half" idx="10"/>
          </p:nvPr>
        </p:nvSpPr>
        <p:spPr/>
        <p:txBody>
          <a:bodyPr/>
          <a:lstStyle/>
          <a:p>
            <a:endParaRPr lang="en-CA"/>
          </a:p>
        </p:txBody>
      </p:sp>
      <p:sp>
        <p:nvSpPr>
          <p:cNvPr id="6" name="Footer Placeholder 5">
            <a:extLst>
              <a:ext uri="{FF2B5EF4-FFF2-40B4-BE49-F238E27FC236}">
                <a16:creationId xmlns:a16="http://schemas.microsoft.com/office/drawing/2014/main" id="{B6A950B0-4421-4C84-8289-2987A217EE4D}"/>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F068A02-4372-4192-B665-9570FEFFEDD1}"/>
              </a:ext>
            </a:extLst>
          </p:cNvPr>
          <p:cNvSpPr>
            <a:spLocks noGrp="1"/>
          </p:cNvSpPr>
          <p:nvPr>
            <p:ph type="sldNum" sz="quarter" idx="12"/>
          </p:nvPr>
        </p:nvSpPr>
        <p:spPr/>
        <p:txBody>
          <a:bodyPr/>
          <a:lstStyle/>
          <a:p>
            <a:fld id="{7A1B9984-7521-4654-A226-A807E81EE154}" type="slidenum">
              <a:rPr lang="en-CA" smtClean="0"/>
              <a:t>‹#›</a:t>
            </a:fld>
            <a:endParaRPr lang="en-CA"/>
          </a:p>
        </p:txBody>
      </p:sp>
    </p:spTree>
    <p:extLst>
      <p:ext uri="{BB962C8B-B14F-4D97-AF65-F5344CB8AC3E}">
        <p14:creationId xmlns:p14="http://schemas.microsoft.com/office/powerpoint/2010/main" val="11728236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E68573D-12CB-45A5-8A44-43077F3DE6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9F25756B-0D36-46D1-84A0-8789693F6A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8A6DFF8-6771-4F4D-8D0A-422A9F22F65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CA"/>
          </a:p>
        </p:txBody>
      </p:sp>
      <p:sp>
        <p:nvSpPr>
          <p:cNvPr id="5" name="Footer Placeholder 4">
            <a:extLst>
              <a:ext uri="{FF2B5EF4-FFF2-40B4-BE49-F238E27FC236}">
                <a16:creationId xmlns:a16="http://schemas.microsoft.com/office/drawing/2014/main" id="{3DDEF2E5-A993-4021-989E-86E569E253F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B2C17884-4556-4363-81E7-3235927F39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1B9984-7521-4654-A226-A807E81EE154}" type="slidenum">
              <a:rPr lang="en-CA" smtClean="0"/>
              <a:t>‹#›</a:t>
            </a:fld>
            <a:endParaRPr lang="en-CA"/>
          </a:p>
        </p:txBody>
      </p:sp>
    </p:spTree>
    <p:extLst>
      <p:ext uri="{BB962C8B-B14F-4D97-AF65-F5344CB8AC3E}">
        <p14:creationId xmlns:p14="http://schemas.microsoft.com/office/powerpoint/2010/main" val="276526878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9.png"/><Relationship Id="rId7" Type="http://schemas.openxmlformats.org/officeDocument/2006/relationships/image" Target="../media/image90.png"/><Relationship Id="rId12"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3.png"/><Relationship Id="rId5" Type="http://schemas.openxmlformats.org/officeDocument/2006/relationships/image" Target="../media/image8.png"/><Relationship Id="rId10" Type="http://schemas.openxmlformats.org/officeDocument/2006/relationships/image" Target="../media/image12.png"/><Relationship Id="rId4" Type="http://schemas.openxmlformats.org/officeDocument/2006/relationships/image" Target="../media/image7.tiff"/><Relationship Id="rId9"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8.png"/><Relationship Id="rId2" Type="http://schemas.openxmlformats.org/officeDocument/2006/relationships/image" Target="../media/image7.tiff"/><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mailto:bita.sadeghi@ucalgary.ca" TargetMode="External"/><Relationship Id="rId2" Type="http://schemas.openxmlformats.org/officeDocument/2006/relationships/hyperlink" Target="https://ucalgary.zoom.us/j/3585904412" TargetMode="External"/><Relationship Id="rId1" Type="http://schemas.openxmlformats.org/officeDocument/2006/relationships/slideLayout" Target="../slideLayouts/slideLayout12.xml"/><Relationship Id="rId4" Type="http://schemas.openxmlformats.org/officeDocument/2006/relationships/hyperlink" Target="mailto:michael.mccurdy@ucalgary.ca"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tiff"/><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13E932DF-6BEC-8349-9E3C-C74C19687D56}"/>
              </a:ext>
            </a:extLst>
          </p:cNvPr>
          <p:cNvSpPr>
            <a:spLocks noGrp="1"/>
          </p:cNvSpPr>
          <p:nvPr>
            <p:ph type="body" sz="quarter" idx="10"/>
          </p:nvPr>
        </p:nvSpPr>
        <p:spPr>
          <a:xfrm>
            <a:off x="1578279" y="4128032"/>
            <a:ext cx="9310300" cy="1846883"/>
          </a:xfrm>
        </p:spPr>
        <p:txBody>
          <a:bodyPr/>
          <a:lstStyle/>
          <a:p>
            <a:pPr algn="r"/>
            <a:r>
              <a:rPr lang="en-US" b="1" dirty="0"/>
              <a:t>Dr. Qingrun Zhang</a:t>
            </a:r>
          </a:p>
          <a:p>
            <a:pPr algn="r"/>
            <a:r>
              <a:rPr lang="en-US" b="1" i="1" dirty="0"/>
              <a:t>Assistant Professor</a:t>
            </a:r>
          </a:p>
          <a:p>
            <a:pPr algn="r"/>
            <a:r>
              <a:rPr lang="en-US" b="1" dirty="0"/>
              <a:t>Department of Mathematics and Statistics</a:t>
            </a:r>
          </a:p>
          <a:p>
            <a:pPr algn="r"/>
            <a:r>
              <a:rPr lang="en-US" b="1" dirty="0"/>
              <a:t>University of Calgary</a:t>
            </a:r>
          </a:p>
          <a:p>
            <a:endParaRPr lang="en-US" dirty="0"/>
          </a:p>
        </p:txBody>
      </p:sp>
      <p:sp>
        <p:nvSpPr>
          <p:cNvPr id="3" name="TextBox 2">
            <a:extLst>
              <a:ext uri="{FF2B5EF4-FFF2-40B4-BE49-F238E27FC236}">
                <a16:creationId xmlns:a16="http://schemas.microsoft.com/office/drawing/2014/main" id="{F77742EF-2BBE-45A5-BAE9-D3FDBE8FCDD7}"/>
              </a:ext>
            </a:extLst>
          </p:cNvPr>
          <p:cNvSpPr txBox="1"/>
          <p:nvPr/>
        </p:nvSpPr>
        <p:spPr>
          <a:xfrm>
            <a:off x="1066082" y="2817963"/>
            <a:ext cx="9822497" cy="1569660"/>
          </a:xfrm>
          <a:prstGeom prst="rect">
            <a:avLst/>
          </a:prstGeom>
          <a:noFill/>
        </p:spPr>
        <p:txBody>
          <a:bodyPr wrap="none" rtlCol="0">
            <a:spAutoFit/>
          </a:bodyPr>
          <a:lstStyle/>
          <a:p>
            <a:pPr algn="ctr"/>
            <a:r>
              <a:rPr lang="en-CA" sz="4800" b="1" dirty="0">
                <a:solidFill>
                  <a:schemeClr val="accent2">
                    <a:lumMod val="75000"/>
                  </a:schemeClr>
                </a:solidFill>
                <a:latin typeface="+mj-lt"/>
              </a:rPr>
              <a:t>Data 603 Statistical Modelling with Data</a:t>
            </a:r>
          </a:p>
          <a:p>
            <a:pPr algn="ctr"/>
            <a:r>
              <a:rPr lang="en-CA" sz="4800" b="1" dirty="0">
                <a:solidFill>
                  <a:schemeClr val="accent2">
                    <a:lumMod val="75000"/>
                  </a:schemeClr>
                </a:solidFill>
                <a:latin typeface="+mj-lt"/>
              </a:rPr>
              <a:t>(Week 1)</a:t>
            </a:r>
          </a:p>
        </p:txBody>
      </p:sp>
    </p:spTree>
    <p:extLst>
      <p:ext uri="{BB962C8B-B14F-4D97-AF65-F5344CB8AC3E}">
        <p14:creationId xmlns:p14="http://schemas.microsoft.com/office/powerpoint/2010/main" val="36824122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DFB675E-4802-054A-8346-931AC36F111F}"/>
              </a:ext>
            </a:extLst>
          </p:cNvPr>
          <p:cNvSpPr>
            <a:spLocks noGrp="1"/>
          </p:cNvSpPr>
          <p:nvPr>
            <p:ph type="sldNum" sz="quarter" idx="12"/>
          </p:nvPr>
        </p:nvSpPr>
        <p:spPr/>
        <p:txBody>
          <a:bodyPr/>
          <a:lstStyle/>
          <a:p>
            <a:fld id="{7A1B9984-7521-4654-A226-A807E81EE154}" type="slidenum">
              <a:rPr lang="en-CA" smtClean="0"/>
              <a:t>10</a:t>
            </a:fld>
            <a:endParaRPr lang="en-CA"/>
          </a:p>
        </p:txBody>
      </p:sp>
      <p:pic>
        <p:nvPicPr>
          <p:cNvPr id="28" name="Picture 27" descr="A picture containing text&#10;&#10;Description automatically generated">
            <a:extLst>
              <a:ext uri="{FF2B5EF4-FFF2-40B4-BE49-F238E27FC236}">
                <a16:creationId xmlns:a16="http://schemas.microsoft.com/office/drawing/2014/main" id="{9AB99DDB-A587-1A4B-B00F-80F06088E9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3544" y="1394087"/>
            <a:ext cx="5589226" cy="980389"/>
          </a:xfrm>
          <a:prstGeom prst="rect">
            <a:avLst/>
          </a:prstGeom>
        </p:spPr>
      </p:pic>
      <p:pic>
        <p:nvPicPr>
          <p:cNvPr id="32" name="Picture 31" descr="A picture containing schematic&#10;&#10;Description automatically generated">
            <a:extLst>
              <a:ext uri="{FF2B5EF4-FFF2-40B4-BE49-F238E27FC236}">
                <a16:creationId xmlns:a16="http://schemas.microsoft.com/office/drawing/2014/main" id="{590282B2-3AB9-A24E-A87F-C356FA7218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098" y="2820237"/>
            <a:ext cx="3730304" cy="1271694"/>
          </a:xfrm>
          <a:prstGeom prst="rect">
            <a:avLst/>
          </a:prstGeom>
        </p:spPr>
      </p:pic>
      <p:grpSp>
        <p:nvGrpSpPr>
          <p:cNvPr id="36" name="Group 35">
            <a:extLst>
              <a:ext uri="{FF2B5EF4-FFF2-40B4-BE49-F238E27FC236}">
                <a16:creationId xmlns:a16="http://schemas.microsoft.com/office/drawing/2014/main" id="{526CC293-2C1B-EE43-9D57-B0FF99342665}"/>
              </a:ext>
            </a:extLst>
          </p:cNvPr>
          <p:cNvGrpSpPr/>
          <p:nvPr/>
        </p:nvGrpSpPr>
        <p:grpSpPr>
          <a:xfrm>
            <a:off x="105794" y="501540"/>
            <a:ext cx="6827570" cy="5987440"/>
            <a:chOff x="410594" y="435280"/>
            <a:chExt cx="7588383" cy="5987440"/>
          </a:xfrm>
        </p:grpSpPr>
        <p:grpSp>
          <p:nvGrpSpPr>
            <p:cNvPr id="35" name="Group 34">
              <a:extLst>
                <a:ext uri="{FF2B5EF4-FFF2-40B4-BE49-F238E27FC236}">
                  <a16:creationId xmlns:a16="http://schemas.microsoft.com/office/drawing/2014/main" id="{FF09038A-B48B-264C-939A-92BC816C5299}"/>
                </a:ext>
              </a:extLst>
            </p:cNvPr>
            <p:cNvGrpSpPr/>
            <p:nvPr/>
          </p:nvGrpSpPr>
          <p:grpSpPr>
            <a:xfrm>
              <a:off x="410594" y="435280"/>
              <a:ext cx="7588383" cy="5987440"/>
              <a:chOff x="431146" y="435280"/>
              <a:chExt cx="7588383" cy="5987440"/>
            </a:xfrm>
          </p:grpSpPr>
          <p:grpSp>
            <p:nvGrpSpPr>
              <p:cNvPr id="5" name="Group 4">
                <a:extLst>
                  <a:ext uri="{FF2B5EF4-FFF2-40B4-BE49-F238E27FC236}">
                    <a16:creationId xmlns:a16="http://schemas.microsoft.com/office/drawing/2014/main" id="{DCD73699-DB67-3840-84AF-4A6286906E66}"/>
                  </a:ext>
                </a:extLst>
              </p:cNvPr>
              <p:cNvGrpSpPr/>
              <p:nvPr/>
            </p:nvGrpSpPr>
            <p:grpSpPr>
              <a:xfrm>
                <a:off x="431146" y="435280"/>
                <a:ext cx="6547240" cy="5987440"/>
                <a:chOff x="4088747" y="551213"/>
                <a:chExt cx="6547240" cy="5987440"/>
              </a:xfrm>
            </p:grpSpPr>
            <p:pic>
              <p:nvPicPr>
                <p:cNvPr id="6" name="Picture 5">
                  <a:extLst>
                    <a:ext uri="{FF2B5EF4-FFF2-40B4-BE49-F238E27FC236}">
                      <a16:creationId xmlns:a16="http://schemas.microsoft.com/office/drawing/2014/main" id="{5B3C8F83-BB2C-8F4E-83A3-80BA0A93A4B6}"/>
                    </a:ext>
                  </a:extLst>
                </p:cNvPr>
                <p:cNvPicPr>
                  <a:picLocks noChangeAspect="1"/>
                </p:cNvPicPr>
                <p:nvPr/>
              </p:nvPicPr>
              <p:blipFill>
                <a:blip r:embed="rId4"/>
                <a:stretch>
                  <a:fillRect/>
                </a:stretch>
              </p:blipFill>
              <p:spPr>
                <a:xfrm>
                  <a:off x="4088747" y="551213"/>
                  <a:ext cx="6547240" cy="5987440"/>
                </a:xfrm>
                <a:prstGeom prst="rect">
                  <a:avLst/>
                </a:prstGeom>
              </p:spPr>
            </p:pic>
            <p:grpSp>
              <p:nvGrpSpPr>
                <p:cNvPr id="7" name="Group 6">
                  <a:extLst>
                    <a:ext uri="{FF2B5EF4-FFF2-40B4-BE49-F238E27FC236}">
                      <a16:creationId xmlns:a16="http://schemas.microsoft.com/office/drawing/2014/main" id="{1681683D-0AA1-9844-B456-E3731390C107}"/>
                    </a:ext>
                  </a:extLst>
                </p:cNvPr>
                <p:cNvGrpSpPr/>
                <p:nvPr/>
              </p:nvGrpSpPr>
              <p:grpSpPr>
                <a:xfrm>
                  <a:off x="5231297" y="1690688"/>
                  <a:ext cx="5356130" cy="3550548"/>
                  <a:chOff x="5218044" y="1690688"/>
                  <a:chExt cx="5356130" cy="3550548"/>
                </a:xfrm>
              </p:grpSpPr>
              <p:pic>
                <p:nvPicPr>
                  <p:cNvPr id="8" name="Picture 7" descr="A picture containing text, clock&#10;&#10;Description automatically generated">
                    <a:extLst>
                      <a:ext uri="{FF2B5EF4-FFF2-40B4-BE49-F238E27FC236}">
                        <a16:creationId xmlns:a16="http://schemas.microsoft.com/office/drawing/2014/main" id="{6BF2F894-F0BC-E54C-A64D-09CEE8A502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1855" y="4420118"/>
                    <a:ext cx="2413000" cy="673100"/>
                  </a:xfrm>
                  <a:prstGeom prst="rect">
                    <a:avLst/>
                  </a:prstGeom>
                </p:spPr>
              </p:pic>
              <p:pic>
                <p:nvPicPr>
                  <p:cNvPr id="9" name="Picture 8">
                    <a:extLst>
                      <a:ext uri="{FF2B5EF4-FFF2-40B4-BE49-F238E27FC236}">
                        <a16:creationId xmlns:a16="http://schemas.microsoft.com/office/drawing/2014/main" id="{FF9516CB-CFCA-184C-98D8-4C58134C072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69374" y="3440061"/>
                    <a:ext cx="304800" cy="533400"/>
                  </a:xfrm>
                  <a:prstGeom prst="rect">
                    <a:avLst/>
                  </a:prstGeom>
                </p:spPr>
              </p:pic>
              <p:cxnSp>
                <p:nvCxnSpPr>
                  <p:cNvPr id="10" name="Straight Connector 9">
                    <a:extLst>
                      <a:ext uri="{FF2B5EF4-FFF2-40B4-BE49-F238E27FC236}">
                        <a16:creationId xmlns:a16="http://schemas.microsoft.com/office/drawing/2014/main" id="{5F982BCD-1A11-AA46-82F2-FC9015B28A02}"/>
                      </a:ext>
                    </a:extLst>
                  </p:cNvPr>
                  <p:cNvCxnSpPr>
                    <a:cxnSpLocks/>
                  </p:cNvCxnSpPr>
                  <p:nvPr/>
                </p:nvCxnSpPr>
                <p:spPr>
                  <a:xfrm flipV="1">
                    <a:off x="9955696" y="1690688"/>
                    <a:ext cx="0" cy="668199"/>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1" name="Straight Connector 10">
                    <a:extLst>
                      <a:ext uri="{FF2B5EF4-FFF2-40B4-BE49-F238E27FC236}">
                        <a16:creationId xmlns:a16="http://schemas.microsoft.com/office/drawing/2014/main" id="{15854704-5F09-0044-88F1-D03BA9EEC97C}"/>
                      </a:ext>
                    </a:extLst>
                  </p:cNvPr>
                  <p:cNvCxnSpPr>
                    <a:cxnSpLocks/>
                  </p:cNvCxnSpPr>
                  <p:nvPr/>
                </p:nvCxnSpPr>
                <p:spPr>
                  <a:xfrm flipV="1">
                    <a:off x="5642113" y="4837043"/>
                    <a:ext cx="0" cy="404193"/>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2" name="Straight Connector 11">
                    <a:extLst>
                      <a:ext uri="{FF2B5EF4-FFF2-40B4-BE49-F238E27FC236}">
                        <a16:creationId xmlns:a16="http://schemas.microsoft.com/office/drawing/2014/main" id="{1233C35B-1934-AF4B-9EC2-AD2F0A0C24EA}"/>
                      </a:ext>
                    </a:extLst>
                  </p:cNvPr>
                  <p:cNvCxnSpPr>
                    <a:cxnSpLocks/>
                  </p:cNvCxnSpPr>
                  <p:nvPr/>
                </p:nvCxnSpPr>
                <p:spPr>
                  <a:xfrm flipV="1">
                    <a:off x="7815470" y="3140765"/>
                    <a:ext cx="0" cy="404169"/>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3" name="Straight Connector 12">
                    <a:extLst>
                      <a:ext uri="{FF2B5EF4-FFF2-40B4-BE49-F238E27FC236}">
                        <a16:creationId xmlns:a16="http://schemas.microsoft.com/office/drawing/2014/main" id="{4FA1C122-06B6-274E-8D6D-AC6A7BE9FDBC}"/>
                      </a:ext>
                    </a:extLst>
                  </p:cNvPr>
                  <p:cNvCxnSpPr>
                    <a:cxnSpLocks/>
                  </p:cNvCxnSpPr>
                  <p:nvPr/>
                </p:nvCxnSpPr>
                <p:spPr>
                  <a:xfrm flipV="1">
                    <a:off x="9511748" y="2584174"/>
                    <a:ext cx="0" cy="357809"/>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4" name="Straight Connector 13">
                    <a:extLst>
                      <a:ext uri="{FF2B5EF4-FFF2-40B4-BE49-F238E27FC236}">
                        <a16:creationId xmlns:a16="http://schemas.microsoft.com/office/drawing/2014/main" id="{3BE32522-DD5E-734F-8059-8B4330A1DAE2}"/>
                      </a:ext>
                    </a:extLst>
                  </p:cNvPr>
                  <p:cNvCxnSpPr>
                    <a:cxnSpLocks/>
                  </p:cNvCxnSpPr>
                  <p:nvPr/>
                </p:nvCxnSpPr>
                <p:spPr>
                  <a:xfrm flipV="1">
                    <a:off x="9074426" y="2862473"/>
                    <a:ext cx="0" cy="291544"/>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5" name="Straight Connector 14">
                    <a:extLst>
                      <a:ext uri="{FF2B5EF4-FFF2-40B4-BE49-F238E27FC236}">
                        <a16:creationId xmlns:a16="http://schemas.microsoft.com/office/drawing/2014/main" id="{ACB504E4-489A-CA43-AB6B-EA1F695EA8A0}"/>
                      </a:ext>
                    </a:extLst>
                  </p:cNvPr>
                  <p:cNvCxnSpPr>
                    <a:cxnSpLocks/>
                  </p:cNvCxnSpPr>
                  <p:nvPr/>
                </p:nvCxnSpPr>
                <p:spPr>
                  <a:xfrm flipV="1">
                    <a:off x="8663608" y="3114261"/>
                    <a:ext cx="0" cy="288236"/>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6" name="Straight Connector 15">
                    <a:extLst>
                      <a:ext uri="{FF2B5EF4-FFF2-40B4-BE49-F238E27FC236}">
                        <a16:creationId xmlns:a16="http://schemas.microsoft.com/office/drawing/2014/main" id="{9B877FAD-C059-2046-B19F-1107DFB9F3BE}"/>
                      </a:ext>
                    </a:extLst>
                  </p:cNvPr>
                  <p:cNvCxnSpPr>
                    <a:cxnSpLocks/>
                  </p:cNvCxnSpPr>
                  <p:nvPr/>
                </p:nvCxnSpPr>
                <p:spPr>
                  <a:xfrm flipV="1">
                    <a:off x="6096000" y="4268236"/>
                    <a:ext cx="0" cy="303764"/>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7" name="Straight Connector 16">
                    <a:extLst>
                      <a:ext uri="{FF2B5EF4-FFF2-40B4-BE49-F238E27FC236}">
                        <a16:creationId xmlns:a16="http://schemas.microsoft.com/office/drawing/2014/main" id="{ACF8CE11-EB61-9E43-980D-9FF19C5B65B6}"/>
                      </a:ext>
                    </a:extLst>
                  </p:cNvPr>
                  <p:cNvCxnSpPr>
                    <a:cxnSpLocks/>
                  </p:cNvCxnSpPr>
                  <p:nvPr/>
                </p:nvCxnSpPr>
                <p:spPr>
                  <a:xfrm flipV="1">
                    <a:off x="5218044" y="4837043"/>
                    <a:ext cx="0" cy="202097"/>
                  </a:xfrm>
                  <a:prstGeom prst="line">
                    <a:avLst/>
                  </a:prstGeom>
                  <a:ln w="38100"/>
                </p:spPr>
                <p:style>
                  <a:lnRef idx="2">
                    <a:schemeClr val="accent6"/>
                  </a:lnRef>
                  <a:fillRef idx="0">
                    <a:schemeClr val="accent6"/>
                  </a:fillRef>
                  <a:effectRef idx="1">
                    <a:schemeClr val="accent6"/>
                  </a:effectRef>
                  <a:fontRef idx="minor">
                    <a:schemeClr val="tx1"/>
                  </a:fontRef>
                </p:style>
              </p:cxnSp>
            </p:grpSp>
          </p:grpSp>
          <p:sp>
            <p:nvSpPr>
              <p:cNvPr id="21" name="Right Brace 20">
                <a:extLst>
                  <a:ext uri="{FF2B5EF4-FFF2-40B4-BE49-F238E27FC236}">
                    <a16:creationId xmlns:a16="http://schemas.microsoft.com/office/drawing/2014/main" id="{A1CCA0BE-B41B-154E-80BD-349B1B378193}"/>
                  </a:ext>
                </a:extLst>
              </p:cNvPr>
              <p:cNvSpPr/>
              <p:nvPr/>
            </p:nvSpPr>
            <p:spPr>
              <a:xfrm>
                <a:off x="6311348" y="1495793"/>
                <a:ext cx="536716" cy="2095035"/>
              </a:xfrm>
              <a:prstGeom prst="rightBrace">
                <a:avLst/>
              </a:prstGeom>
              <a:ln w="317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Left Brace 22">
                <a:extLst>
                  <a:ext uri="{FF2B5EF4-FFF2-40B4-BE49-F238E27FC236}">
                    <a16:creationId xmlns:a16="http://schemas.microsoft.com/office/drawing/2014/main" id="{39A5F433-0F4B-604E-B878-7A9265151397}"/>
                  </a:ext>
                </a:extLst>
              </p:cNvPr>
              <p:cNvSpPr/>
              <p:nvPr/>
            </p:nvSpPr>
            <p:spPr>
              <a:xfrm>
                <a:off x="5859661" y="1574755"/>
                <a:ext cx="430695" cy="668199"/>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60D15E2-BA47-2B43-B804-35B69301E6CC}"/>
                      </a:ext>
                    </a:extLst>
                  </p:cNvPr>
                  <p:cNvSpPr txBox="1"/>
                  <p:nvPr/>
                </p:nvSpPr>
                <p:spPr>
                  <a:xfrm>
                    <a:off x="6999378" y="2315653"/>
                    <a:ext cx="10201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rgbClr val="C00000"/>
                                  </a:solidFill>
                                  <a:latin typeface="Cambria Math" panose="02040503050406030204" pitchFamily="18" charset="0"/>
                                </a:rPr>
                              </m:ctrlPr>
                            </m:sSubPr>
                            <m:e>
                              <m:r>
                                <a:rPr lang="en-US" altLang="zh-CN" sz="2800" b="0" i="1" smtClean="0">
                                  <a:solidFill>
                                    <a:srgbClr val="C00000"/>
                                  </a:solidFill>
                                  <a:latin typeface="Cambria Math" panose="02040503050406030204" pitchFamily="18" charset="0"/>
                                </a:rPr>
                                <m:t>𝑦</m:t>
                              </m:r>
                            </m:e>
                            <m:sub>
                              <m:r>
                                <a:rPr lang="en-US" altLang="zh-CN" sz="2800" b="0" i="1" smtClean="0">
                                  <a:solidFill>
                                    <a:srgbClr val="C00000"/>
                                  </a:solidFill>
                                  <a:latin typeface="Cambria Math" panose="02040503050406030204" pitchFamily="18" charset="0"/>
                                </a:rPr>
                                <m:t>𝑖</m:t>
                              </m:r>
                            </m:sub>
                          </m:sSub>
                          <m:r>
                            <a:rPr lang="en-US" altLang="zh-CN" sz="2800" b="0" i="1" smtClean="0">
                              <a:solidFill>
                                <a:srgbClr val="C00000"/>
                              </a:solidFill>
                              <a:latin typeface="Cambria Math" panose="02040503050406030204" pitchFamily="18" charset="0"/>
                            </a:rPr>
                            <m:t>−</m:t>
                          </m:r>
                          <m:acc>
                            <m:accPr>
                              <m:chr m:val="̅"/>
                              <m:ctrlPr>
                                <a:rPr lang="en-US" altLang="zh-CN" sz="2800" b="0" i="1" smtClean="0">
                                  <a:solidFill>
                                    <a:srgbClr val="C00000"/>
                                  </a:solidFill>
                                  <a:latin typeface="Cambria Math" panose="02040503050406030204" pitchFamily="18" charset="0"/>
                                </a:rPr>
                              </m:ctrlPr>
                            </m:accPr>
                            <m:e>
                              <m:r>
                                <a:rPr lang="en-US" altLang="zh-CN" sz="2800" b="0" i="1" smtClean="0">
                                  <a:solidFill>
                                    <a:srgbClr val="C00000"/>
                                  </a:solidFill>
                                  <a:latin typeface="Cambria Math" panose="02040503050406030204" pitchFamily="18" charset="0"/>
                                </a:rPr>
                                <m:t>𝑦</m:t>
                              </m:r>
                            </m:e>
                          </m:acc>
                        </m:oMath>
                      </m:oMathPara>
                    </a14:m>
                    <a:endParaRPr lang="en-US" sz="2800" dirty="0"/>
                  </a:p>
                </p:txBody>
              </p:sp>
            </mc:Choice>
            <mc:Fallback xmlns="">
              <p:sp>
                <p:nvSpPr>
                  <p:cNvPr id="24" name="TextBox 23">
                    <a:extLst>
                      <a:ext uri="{FF2B5EF4-FFF2-40B4-BE49-F238E27FC236}">
                        <a16:creationId xmlns:a16="http://schemas.microsoft.com/office/drawing/2014/main" id="{C60D15E2-BA47-2B43-B804-35B69301E6CC}"/>
                      </a:ext>
                    </a:extLst>
                  </p:cNvPr>
                  <p:cNvSpPr txBox="1">
                    <a:spLocks noRot="1" noChangeAspect="1" noMove="1" noResize="1" noEditPoints="1" noAdjustHandles="1" noChangeArrowheads="1" noChangeShapeType="1" noTextEdit="1"/>
                  </p:cNvSpPr>
                  <p:nvPr/>
                </p:nvSpPr>
                <p:spPr>
                  <a:xfrm>
                    <a:off x="6999378" y="2315653"/>
                    <a:ext cx="1020151" cy="430887"/>
                  </a:xfrm>
                  <a:prstGeom prst="rect">
                    <a:avLst/>
                  </a:prstGeom>
                  <a:blipFill>
                    <a:blip r:embed="rId7"/>
                    <a:stretch>
                      <a:fillRect l="-7407" r="-7407" b="-2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9EBF46B-85C4-764F-91C5-33251EEBF61A}"/>
                      </a:ext>
                    </a:extLst>
                  </p:cNvPr>
                  <p:cNvSpPr txBox="1"/>
                  <p:nvPr/>
                </p:nvSpPr>
                <p:spPr>
                  <a:xfrm>
                    <a:off x="4560314" y="1583749"/>
                    <a:ext cx="1196802" cy="48346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solidFill>
                                    <a:schemeClr val="accent6">
                                      <a:lumMod val="75000"/>
                                    </a:schemeClr>
                                  </a:solidFill>
                                  <a:latin typeface="Cambria Math" panose="02040503050406030204" pitchFamily="18" charset="0"/>
                                </a:rPr>
                              </m:ctrlPr>
                            </m:sSubPr>
                            <m:e>
                              <m:r>
                                <a:rPr lang="en-US" altLang="zh-CN" sz="2800" b="0" i="1" smtClean="0">
                                  <a:solidFill>
                                    <a:schemeClr val="accent6">
                                      <a:lumMod val="75000"/>
                                    </a:schemeClr>
                                  </a:solidFill>
                                  <a:latin typeface="Cambria Math" panose="02040503050406030204" pitchFamily="18" charset="0"/>
                                </a:rPr>
                                <m:t>𝑦</m:t>
                              </m:r>
                            </m:e>
                            <m:sub>
                              <m:r>
                                <a:rPr lang="en-US" altLang="zh-CN" sz="2800" b="0" i="1" smtClean="0">
                                  <a:solidFill>
                                    <a:schemeClr val="accent6">
                                      <a:lumMod val="75000"/>
                                    </a:schemeClr>
                                  </a:solidFill>
                                  <a:latin typeface="Cambria Math" panose="02040503050406030204" pitchFamily="18" charset="0"/>
                                </a:rPr>
                                <m:t>𝑖</m:t>
                              </m:r>
                            </m:sub>
                          </m:sSub>
                          <m:r>
                            <a:rPr lang="en-US" altLang="zh-CN" sz="2800" b="0" i="1" smtClean="0">
                              <a:solidFill>
                                <a:schemeClr val="accent6">
                                  <a:lumMod val="75000"/>
                                </a:schemeClr>
                              </a:solidFill>
                              <a:latin typeface="Cambria Math" panose="02040503050406030204" pitchFamily="18" charset="0"/>
                            </a:rPr>
                            <m:t>−</m:t>
                          </m:r>
                          <m:acc>
                            <m:accPr>
                              <m:chr m:val="̂"/>
                              <m:ctrlPr>
                                <a:rPr lang="en-US" altLang="zh-CN" sz="2800" b="0" i="1" dirty="0" smtClean="0">
                                  <a:solidFill>
                                    <a:schemeClr val="accent6">
                                      <a:lumMod val="75000"/>
                                    </a:schemeClr>
                                  </a:solidFill>
                                  <a:latin typeface="Cambria Math" panose="02040503050406030204" pitchFamily="18" charset="0"/>
                                </a:rPr>
                              </m:ctrlPr>
                            </m:accPr>
                            <m:e>
                              <m:sSub>
                                <m:sSubPr>
                                  <m:ctrlPr>
                                    <a:rPr lang="en-US" altLang="zh-CN" sz="2800" b="0" i="1" dirty="0" smtClean="0">
                                      <a:solidFill>
                                        <a:schemeClr val="accent6">
                                          <a:lumMod val="75000"/>
                                        </a:schemeClr>
                                      </a:solidFill>
                                      <a:latin typeface="Cambria Math" panose="02040503050406030204" pitchFamily="18" charset="0"/>
                                    </a:rPr>
                                  </m:ctrlPr>
                                </m:sSubPr>
                                <m:e>
                                  <m:r>
                                    <a:rPr lang="en-US" altLang="zh-CN" sz="2800" b="0" i="1" dirty="0" smtClean="0">
                                      <a:solidFill>
                                        <a:schemeClr val="accent6">
                                          <a:lumMod val="75000"/>
                                        </a:schemeClr>
                                      </a:solidFill>
                                      <a:latin typeface="Cambria Math" panose="02040503050406030204" pitchFamily="18" charset="0"/>
                                    </a:rPr>
                                    <m:t>𝑦</m:t>
                                  </m:r>
                                </m:e>
                                <m:sub>
                                  <m:r>
                                    <a:rPr lang="en-US" altLang="zh-CN" sz="2800" b="0" i="1" dirty="0" smtClean="0">
                                      <a:solidFill>
                                        <a:schemeClr val="accent6">
                                          <a:lumMod val="75000"/>
                                        </a:schemeClr>
                                      </a:solidFill>
                                      <a:latin typeface="Cambria Math" panose="02040503050406030204" pitchFamily="18" charset="0"/>
                                    </a:rPr>
                                    <m:t>𝑖</m:t>
                                  </m:r>
                                </m:sub>
                              </m:sSub>
                            </m:e>
                          </m:acc>
                          <m:r>
                            <a:rPr lang="en-US" altLang="zh-CN" sz="2800" b="0" i="1" dirty="0" smtClean="0">
                              <a:latin typeface="Cambria Math" panose="02040503050406030204" pitchFamily="18" charset="0"/>
                            </a:rPr>
                            <m:t> </m:t>
                          </m:r>
                        </m:oMath>
                      </m:oMathPara>
                    </a14:m>
                    <a:endParaRPr lang="en-US" dirty="0"/>
                  </a:p>
                </p:txBody>
              </p:sp>
            </mc:Choice>
            <mc:Fallback xmlns="">
              <p:sp>
                <p:nvSpPr>
                  <p:cNvPr id="25" name="TextBox 24">
                    <a:extLst>
                      <a:ext uri="{FF2B5EF4-FFF2-40B4-BE49-F238E27FC236}">
                        <a16:creationId xmlns:a16="http://schemas.microsoft.com/office/drawing/2014/main" id="{A9EBF46B-85C4-764F-91C5-33251EEBF61A}"/>
                      </a:ext>
                    </a:extLst>
                  </p:cNvPr>
                  <p:cNvSpPr txBox="1">
                    <a:spLocks noRot="1" noChangeAspect="1" noMove="1" noResize="1" noEditPoints="1" noAdjustHandles="1" noChangeArrowheads="1" noChangeShapeType="1" noTextEdit="1"/>
                  </p:cNvSpPr>
                  <p:nvPr/>
                </p:nvSpPr>
                <p:spPr>
                  <a:xfrm>
                    <a:off x="4560314" y="1583749"/>
                    <a:ext cx="1196802" cy="483466"/>
                  </a:xfrm>
                  <a:prstGeom prst="rect">
                    <a:avLst/>
                  </a:prstGeom>
                  <a:blipFill>
                    <a:blip r:embed="rId8"/>
                    <a:stretch>
                      <a:fillRect l="-6316" t="-13158" r="-13684" b="-4210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5170A49D-64D3-9846-A797-AAAE0578A2F1}"/>
                      </a:ext>
                    </a:extLst>
                  </p:cNvPr>
                  <p:cNvSpPr txBox="1"/>
                  <p:nvPr/>
                </p:nvSpPr>
                <p:spPr>
                  <a:xfrm>
                    <a:off x="5009588" y="3260575"/>
                    <a:ext cx="102015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800" i="1" smtClean="0">
                                  <a:solidFill>
                                    <a:srgbClr val="0070C0"/>
                                  </a:solidFill>
                                  <a:latin typeface="Cambria Math" panose="02040503050406030204" pitchFamily="18" charset="0"/>
                                </a:rPr>
                              </m:ctrlPr>
                            </m:accPr>
                            <m:e>
                              <m:sSub>
                                <m:sSubPr>
                                  <m:ctrlPr>
                                    <a:rPr lang="en-US" sz="2800" i="1" smtClean="0">
                                      <a:solidFill>
                                        <a:srgbClr val="0070C0"/>
                                      </a:solidFill>
                                      <a:latin typeface="Cambria Math" panose="02040503050406030204" pitchFamily="18" charset="0"/>
                                    </a:rPr>
                                  </m:ctrlPr>
                                </m:sSubPr>
                                <m:e>
                                  <m:r>
                                    <a:rPr lang="en-US" altLang="zh-CN" sz="2800" b="0" i="1" smtClean="0">
                                      <a:solidFill>
                                        <a:srgbClr val="0070C0"/>
                                      </a:solidFill>
                                      <a:latin typeface="Cambria Math" panose="02040503050406030204" pitchFamily="18" charset="0"/>
                                    </a:rPr>
                                    <m:t>𝑦</m:t>
                                  </m:r>
                                </m:e>
                                <m:sub>
                                  <m:r>
                                    <a:rPr lang="en-US" altLang="zh-CN" sz="2800" b="0" i="1" smtClean="0">
                                      <a:solidFill>
                                        <a:srgbClr val="0070C0"/>
                                      </a:solidFill>
                                      <a:latin typeface="Cambria Math" panose="02040503050406030204" pitchFamily="18" charset="0"/>
                                    </a:rPr>
                                    <m:t>𝑖</m:t>
                                  </m:r>
                                </m:sub>
                              </m:sSub>
                            </m:e>
                          </m:acc>
                          <m:r>
                            <a:rPr lang="en-US" altLang="zh-CN" sz="2800" b="0" i="1" smtClean="0">
                              <a:solidFill>
                                <a:srgbClr val="0070C0"/>
                              </a:solidFill>
                              <a:latin typeface="Cambria Math" panose="02040503050406030204" pitchFamily="18" charset="0"/>
                            </a:rPr>
                            <m:t>−</m:t>
                          </m:r>
                          <m:acc>
                            <m:accPr>
                              <m:chr m:val="̅"/>
                              <m:ctrlPr>
                                <a:rPr lang="en-US" altLang="zh-CN" sz="2800" b="0" i="1" smtClean="0">
                                  <a:solidFill>
                                    <a:srgbClr val="0070C0"/>
                                  </a:solidFill>
                                  <a:latin typeface="Cambria Math" panose="02040503050406030204" pitchFamily="18" charset="0"/>
                                </a:rPr>
                              </m:ctrlPr>
                            </m:accPr>
                            <m:e>
                              <m:r>
                                <a:rPr lang="en-US" altLang="zh-CN" sz="2800" b="0" i="1" smtClean="0">
                                  <a:solidFill>
                                    <a:srgbClr val="0070C0"/>
                                  </a:solidFill>
                                  <a:latin typeface="Cambria Math" panose="02040503050406030204" pitchFamily="18" charset="0"/>
                                </a:rPr>
                                <m:t>𝑦</m:t>
                              </m:r>
                            </m:e>
                          </m:acc>
                        </m:oMath>
                      </m:oMathPara>
                    </a14:m>
                    <a:endParaRPr lang="en-US" sz="2800" dirty="0">
                      <a:solidFill>
                        <a:srgbClr val="0070C0"/>
                      </a:solidFill>
                    </a:endParaRPr>
                  </a:p>
                </p:txBody>
              </p:sp>
            </mc:Choice>
            <mc:Fallback xmlns="">
              <p:sp>
                <p:nvSpPr>
                  <p:cNvPr id="26" name="TextBox 25">
                    <a:extLst>
                      <a:ext uri="{FF2B5EF4-FFF2-40B4-BE49-F238E27FC236}">
                        <a16:creationId xmlns:a16="http://schemas.microsoft.com/office/drawing/2014/main" id="{5170A49D-64D3-9846-A797-AAAE0578A2F1}"/>
                      </a:ext>
                    </a:extLst>
                  </p:cNvPr>
                  <p:cNvSpPr txBox="1">
                    <a:spLocks noRot="1" noChangeAspect="1" noMove="1" noResize="1" noEditPoints="1" noAdjustHandles="1" noChangeArrowheads="1" noChangeShapeType="1" noTextEdit="1"/>
                  </p:cNvSpPr>
                  <p:nvPr/>
                </p:nvSpPr>
                <p:spPr>
                  <a:xfrm>
                    <a:off x="5009588" y="3260575"/>
                    <a:ext cx="1020151" cy="430887"/>
                  </a:xfrm>
                  <a:prstGeom prst="rect">
                    <a:avLst/>
                  </a:prstGeom>
                  <a:blipFill>
                    <a:blip r:embed="rId9"/>
                    <a:stretch>
                      <a:fillRect l="-7317" t="-20588" r="-7317" b="-23529"/>
                    </a:stretch>
                  </a:blipFill>
                </p:spPr>
                <p:txBody>
                  <a:bodyPr/>
                  <a:lstStyle/>
                  <a:p>
                    <a:r>
                      <a:rPr lang="en-US">
                        <a:noFill/>
                      </a:rPr>
                      <a:t> </a:t>
                    </a:r>
                  </a:p>
                </p:txBody>
              </p:sp>
            </mc:Fallback>
          </mc:AlternateContent>
        </p:grpSp>
        <p:sp>
          <p:nvSpPr>
            <p:cNvPr id="22" name="Left Brace 21">
              <a:extLst>
                <a:ext uri="{FF2B5EF4-FFF2-40B4-BE49-F238E27FC236}">
                  <a16:creationId xmlns:a16="http://schemas.microsoft.com/office/drawing/2014/main" id="{39EA474F-C9B8-D546-9A87-BCBAE7F5E7BE}"/>
                </a:ext>
              </a:extLst>
            </p:cNvPr>
            <p:cNvSpPr/>
            <p:nvPr/>
          </p:nvSpPr>
          <p:spPr>
            <a:xfrm>
              <a:off x="5893906" y="2242954"/>
              <a:ext cx="430695" cy="1347874"/>
            </a:xfrm>
            <a:prstGeom prst="leftBrace">
              <a:avLst/>
            </a:prstGeom>
            <a:ln w="31750">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34" name="Picture 33" descr="Text&#10;&#10;Description automatically generated with medium confidence">
            <a:extLst>
              <a:ext uri="{FF2B5EF4-FFF2-40B4-BE49-F238E27FC236}">
                <a16:creationId xmlns:a16="http://schemas.microsoft.com/office/drawing/2014/main" id="{08E894C5-2EFB-1541-AC0F-3393957E550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0110" y="415599"/>
            <a:ext cx="5136897" cy="984326"/>
          </a:xfrm>
          <a:prstGeom prst="rect">
            <a:avLst/>
          </a:prstGeom>
        </p:spPr>
      </p:pic>
      <p:pic>
        <p:nvPicPr>
          <p:cNvPr id="38" name="Picture 37" descr="Text&#10;&#10;Description automatically generated">
            <a:extLst>
              <a:ext uri="{FF2B5EF4-FFF2-40B4-BE49-F238E27FC236}">
                <a16:creationId xmlns:a16="http://schemas.microsoft.com/office/drawing/2014/main" id="{8B85594F-ECC7-7844-B1CA-3DD2034457B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22652" y="4262610"/>
            <a:ext cx="3403600" cy="596900"/>
          </a:xfrm>
          <a:prstGeom prst="rect">
            <a:avLst/>
          </a:prstGeom>
        </p:spPr>
      </p:pic>
      <p:pic>
        <p:nvPicPr>
          <p:cNvPr id="3" name="Picture 2">
            <a:extLst>
              <a:ext uri="{FF2B5EF4-FFF2-40B4-BE49-F238E27FC236}">
                <a16:creationId xmlns:a16="http://schemas.microsoft.com/office/drawing/2014/main" id="{5C83846F-A938-CC4F-B48F-A5661A22545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451420" y="5817664"/>
            <a:ext cx="7740580" cy="902931"/>
          </a:xfrm>
          <a:prstGeom prst="rect">
            <a:avLst/>
          </a:prstGeom>
        </p:spPr>
      </p:pic>
    </p:spTree>
    <p:extLst>
      <p:ext uri="{BB962C8B-B14F-4D97-AF65-F5344CB8AC3E}">
        <p14:creationId xmlns:p14="http://schemas.microsoft.com/office/powerpoint/2010/main" val="21658621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76903D-B62C-7C40-846B-8AEF5DB210F6}"/>
              </a:ext>
            </a:extLst>
          </p:cNvPr>
          <p:cNvSpPr>
            <a:spLocks noGrp="1"/>
          </p:cNvSpPr>
          <p:nvPr>
            <p:ph type="title"/>
          </p:nvPr>
        </p:nvSpPr>
        <p:spPr/>
        <p:txBody>
          <a:bodyPr/>
          <a:lstStyle/>
          <a:p>
            <a:r>
              <a:rPr lang="en-US" dirty="0"/>
              <a:t>R</a:t>
            </a:r>
            <a:r>
              <a:rPr lang="en-US" baseline="30000" dirty="0"/>
              <a:t>2</a:t>
            </a:r>
            <a:r>
              <a:rPr lang="en-US" dirty="0"/>
              <a:t> is the sample correlation coefficient</a:t>
            </a:r>
          </a:p>
        </p:txBody>
      </p:sp>
      <p:pic>
        <p:nvPicPr>
          <p:cNvPr id="6" name="Content Placeholder 5" descr="Text, letter&#10;&#10;Description automatically generated">
            <a:extLst>
              <a:ext uri="{FF2B5EF4-FFF2-40B4-BE49-F238E27FC236}">
                <a16:creationId xmlns:a16="http://schemas.microsoft.com/office/drawing/2014/main" id="{814506DB-EDA6-6141-8DC5-87F0A9A1E6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013743"/>
            <a:ext cx="8769626" cy="1438613"/>
          </a:xfrm>
        </p:spPr>
      </p:pic>
      <p:sp>
        <p:nvSpPr>
          <p:cNvPr id="4" name="Slide Number Placeholder 3">
            <a:extLst>
              <a:ext uri="{FF2B5EF4-FFF2-40B4-BE49-F238E27FC236}">
                <a16:creationId xmlns:a16="http://schemas.microsoft.com/office/drawing/2014/main" id="{46D19EC8-D2F7-4B44-8352-C32DB5734F20}"/>
              </a:ext>
            </a:extLst>
          </p:cNvPr>
          <p:cNvSpPr>
            <a:spLocks noGrp="1"/>
          </p:cNvSpPr>
          <p:nvPr>
            <p:ph type="sldNum" sz="quarter" idx="12"/>
          </p:nvPr>
        </p:nvSpPr>
        <p:spPr/>
        <p:txBody>
          <a:bodyPr/>
          <a:lstStyle/>
          <a:p>
            <a:fld id="{7A1B9984-7521-4654-A226-A807E81EE154}" type="slidenum">
              <a:rPr lang="en-CA" smtClean="0"/>
              <a:t>11</a:t>
            </a:fld>
            <a:endParaRPr lang="en-CA"/>
          </a:p>
        </p:txBody>
      </p:sp>
      <p:sp>
        <p:nvSpPr>
          <p:cNvPr id="7" name="TextBox 6">
            <a:extLst>
              <a:ext uri="{FF2B5EF4-FFF2-40B4-BE49-F238E27FC236}">
                <a16:creationId xmlns:a16="http://schemas.microsoft.com/office/drawing/2014/main" id="{D02E67AC-9AAD-1C46-8B51-8210643E188C}"/>
              </a:ext>
            </a:extLst>
          </p:cNvPr>
          <p:cNvSpPr txBox="1"/>
          <p:nvPr/>
        </p:nvSpPr>
        <p:spPr>
          <a:xfrm>
            <a:off x="693336" y="4236619"/>
            <a:ext cx="9837337" cy="954107"/>
          </a:xfrm>
          <a:prstGeom prst="rect">
            <a:avLst/>
          </a:prstGeom>
          <a:noFill/>
        </p:spPr>
        <p:txBody>
          <a:bodyPr wrap="square" rtlCol="0">
            <a:spAutoFit/>
          </a:bodyPr>
          <a:lstStyle/>
          <a:p>
            <a:r>
              <a:rPr lang="en-CA" sz="2800" dirty="0"/>
              <a:t>That is, r</a:t>
            </a:r>
            <a:r>
              <a:rPr lang="en-CA" sz="2800" baseline="30000" dirty="0"/>
              <a:t>2</a:t>
            </a:r>
            <a:r>
              <a:rPr lang="en-CA" sz="2800" dirty="0"/>
              <a:t> tells you how much better a regression line is compared to fitting with a flat line at the sample mean .</a:t>
            </a:r>
            <a:endParaRPr lang="en-US" sz="2800" dirty="0"/>
          </a:p>
        </p:txBody>
      </p:sp>
    </p:spTree>
    <p:extLst>
      <p:ext uri="{BB962C8B-B14F-4D97-AF65-F5344CB8AC3E}">
        <p14:creationId xmlns:p14="http://schemas.microsoft.com/office/powerpoint/2010/main" val="27290501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AC31209-920A-9344-BFCC-8110C3ACE99A}"/>
              </a:ext>
            </a:extLst>
          </p:cNvPr>
          <p:cNvSpPr>
            <a:spLocks noGrp="1"/>
          </p:cNvSpPr>
          <p:nvPr>
            <p:ph type="sldNum" sz="quarter" idx="12"/>
          </p:nvPr>
        </p:nvSpPr>
        <p:spPr/>
        <p:txBody>
          <a:bodyPr/>
          <a:lstStyle/>
          <a:p>
            <a:fld id="{7A1B9984-7521-4654-A226-A807E81EE154}" type="slidenum">
              <a:rPr lang="en-CA" smtClean="0"/>
              <a:t>12</a:t>
            </a:fld>
            <a:endParaRPr lang="en-CA"/>
          </a:p>
        </p:txBody>
      </p:sp>
      <p:grpSp>
        <p:nvGrpSpPr>
          <p:cNvPr id="5" name="Group 4">
            <a:extLst>
              <a:ext uri="{FF2B5EF4-FFF2-40B4-BE49-F238E27FC236}">
                <a16:creationId xmlns:a16="http://schemas.microsoft.com/office/drawing/2014/main" id="{19D1D20E-C80B-F24C-A8EC-71F8CDB398C6}"/>
              </a:ext>
            </a:extLst>
          </p:cNvPr>
          <p:cNvGrpSpPr/>
          <p:nvPr/>
        </p:nvGrpSpPr>
        <p:grpSpPr>
          <a:xfrm>
            <a:off x="215017" y="882780"/>
            <a:ext cx="6547240" cy="5987440"/>
            <a:chOff x="4088747" y="551213"/>
            <a:chExt cx="6547240" cy="5987440"/>
          </a:xfrm>
        </p:grpSpPr>
        <p:pic>
          <p:nvPicPr>
            <p:cNvPr id="6" name="Picture 5">
              <a:extLst>
                <a:ext uri="{FF2B5EF4-FFF2-40B4-BE49-F238E27FC236}">
                  <a16:creationId xmlns:a16="http://schemas.microsoft.com/office/drawing/2014/main" id="{431832C5-E324-E143-BEBB-F4E9E1AAE4F2}"/>
                </a:ext>
              </a:extLst>
            </p:cNvPr>
            <p:cNvPicPr>
              <a:picLocks noChangeAspect="1"/>
            </p:cNvPicPr>
            <p:nvPr/>
          </p:nvPicPr>
          <p:blipFill>
            <a:blip r:embed="rId2"/>
            <a:stretch>
              <a:fillRect/>
            </a:stretch>
          </p:blipFill>
          <p:spPr>
            <a:xfrm>
              <a:off x="4088747" y="551213"/>
              <a:ext cx="6547240" cy="5987440"/>
            </a:xfrm>
            <a:prstGeom prst="rect">
              <a:avLst/>
            </a:prstGeom>
          </p:spPr>
        </p:pic>
        <p:grpSp>
          <p:nvGrpSpPr>
            <p:cNvPr id="7" name="Group 6">
              <a:extLst>
                <a:ext uri="{FF2B5EF4-FFF2-40B4-BE49-F238E27FC236}">
                  <a16:creationId xmlns:a16="http://schemas.microsoft.com/office/drawing/2014/main" id="{F503C9B2-6679-3644-B5B6-7B37A77F54EF}"/>
                </a:ext>
              </a:extLst>
            </p:cNvPr>
            <p:cNvGrpSpPr/>
            <p:nvPr/>
          </p:nvGrpSpPr>
          <p:grpSpPr>
            <a:xfrm>
              <a:off x="5231297" y="1690688"/>
              <a:ext cx="5356130" cy="3550548"/>
              <a:chOff x="5218044" y="1690688"/>
              <a:chExt cx="5356130" cy="3550548"/>
            </a:xfrm>
          </p:grpSpPr>
          <p:pic>
            <p:nvPicPr>
              <p:cNvPr id="8" name="Picture 7" descr="A picture containing text, clock&#10;&#10;Description automatically generated">
                <a:extLst>
                  <a:ext uri="{FF2B5EF4-FFF2-40B4-BE49-F238E27FC236}">
                    <a16:creationId xmlns:a16="http://schemas.microsoft.com/office/drawing/2014/main" id="{351BD194-E30D-4C4B-BF1C-3F5CE2280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0191" y="1790238"/>
                <a:ext cx="2413000" cy="673100"/>
              </a:xfrm>
              <a:prstGeom prst="rect">
                <a:avLst/>
              </a:prstGeom>
            </p:spPr>
          </p:pic>
          <p:pic>
            <p:nvPicPr>
              <p:cNvPr id="9" name="Picture 8">
                <a:extLst>
                  <a:ext uri="{FF2B5EF4-FFF2-40B4-BE49-F238E27FC236}">
                    <a16:creationId xmlns:a16="http://schemas.microsoft.com/office/drawing/2014/main" id="{3F67813D-BF88-9047-A6F1-BD049AAD7A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269374" y="3440061"/>
                <a:ext cx="304800" cy="533400"/>
              </a:xfrm>
              <a:prstGeom prst="rect">
                <a:avLst/>
              </a:prstGeom>
            </p:spPr>
          </p:pic>
          <p:cxnSp>
            <p:nvCxnSpPr>
              <p:cNvPr id="10" name="Straight Connector 9">
                <a:extLst>
                  <a:ext uri="{FF2B5EF4-FFF2-40B4-BE49-F238E27FC236}">
                    <a16:creationId xmlns:a16="http://schemas.microsoft.com/office/drawing/2014/main" id="{53204D9E-B005-A843-BF1F-CD727DD8FFD4}"/>
                  </a:ext>
                </a:extLst>
              </p:cNvPr>
              <p:cNvCxnSpPr>
                <a:cxnSpLocks/>
              </p:cNvCxnSpPr>
              <p:nvPr/>
            </p:nvCxnSpPr>
            <p:spPr>
              <a:xfrm flipV="1">
                <a:off x="9955696" y="1690688"/>
                <a:ext cx="0" cy="668199"/>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1" name="Straight Connector 10">
                <a:extLst>
                  <a:ext uri="{FF2B5EF4-FFF2-40B4-BE49-F238E27FC236}">
                    <a16:creationId xmlns:a16="http://schemas.microsoft.com/office/drawing/2014/main" id="{7EEB20D2-DFFC-3B45-B9D4-0C0545EC8BF1}"/>
                  </a:ext>
                </a:extLst>
              </p:cNvPr>
              <p:cNvCxnSpPr>
                <a:cxnSpLocks/>
              </p:cNvCxnSpPr>
              <p:nvPr/>
            </p:nvCxnSpPr>
            <p:spPr>
              <a:xfrm flipV="1">
                <a:off x="5642113" y="4837043"/>
                <a:ext cx="0" cy="404193"/>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2" name="Straight Connector 11">
                <a:extLst>
                  <a:ext uri="{FF2B5EF4-FFF2-40B4-BE49-F238E27FC236}">
                    <a16:creationId xmlns:a16="http://schemas.microsoft.com/office/drawing/2014/main" id="{5AEEEB60-355A-BC46-89B3-DDBE2D336DFB}"/>
                  </a:ext>
                </a:extLst>
              </p:cNvPr>
              <p:cNvCxnSpPr>
                <a:cxnSpLocks/>
              </p:cNvCxnSpPr>
              <p:nvPr/>
            </p:nvCxnSpPr>
            <p:spPr>
              <a:xfrm flipV="1">
                <a:off x="7815470" y="3140765"/>
                <a:ext cx="0" cy="404169"/>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3" name="Straight Connector 12">
                <a:extLst>
                  <a:ext uri="{FF2B5EF4-FFF2-40B4-BE49-F238E27FC236}">
                    <a16:creationId xmlns:a16="http://schemas.microsoft.com/office/drawing/2014/main" id="{C309A162-A558-0146-9838-2F7A7197C108}"/>
                  </a:ext>
                </a:extLst>
              </p:cNvPr>
              <p:cNvCxnSpPr>
                <a:cxnSpLocks/>
              </p:cNvCxnSpPr>
              <p:nvPr/>
            </p:nvCxnSpPr>
            <p:spPr>
              <a:xfrm flipV="1">
                <a:off x="9511748" y="2584174"/>
                <a:ext cx="0" cy="357809"/>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4" name="Straight Connector 13">
                <a:extLst>
                  <a:ext uri="{FF2B5EF4-FFF2-40B4-BE49-F238E27FC236}">
                    <a16:creationId xmlns:a16="http://schemas.microsoft.com/office/drawing/2014/main" id="{ACDE4213-6FAA-8248-9186-ED33874C3531}"/>
                  </a:ext>
                </a:extLst>
              </p:cNvPr>
              <p:cNvCxnSpPr>
                <a:cxnSpLocks/>
              </p:cNvCxnSpPr>
              <p:nvPr/>
            </p:nvCxnSpPr>
            <p:spPr>
              <a:xfrm flipV="1">
                <a:off x="9074426" y="2862473"/>
                <a:ext cx="0" cy="291544"/>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5" name="Straight Connector 14">
                <a:extLst>
                  <a:ext uri="{FF2B5EF4-FFF2-40B4-BE49-F238E27FC236}">
                    <a16:creationId xmlns:a16="http://schemas.microsoft.com/office/drawing/2014/main" id="{2A7727E5-7CB2-454E-A3C2-604AB1677D0B}"/>
                  </a:ext>
                </a:extLst>
              </p:cNvPr>
              <p:cNvCxnSpPr>
                <a:cxnSpLocks/>
              </p:cNvCxnSpPr>
              <p:nvPr/>
            </p:nvCxnSpPr>
            <p:spPr>
              <a:xfrm flipV="1">
                <a:off x="8663608" y="3114261"/>
                <a:ext cx="0" cy="288236"/>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6" name="Straight Connector 15">
                <a:extLst>
                  <a:ext uri="{FF2B5EF4-FFF2-40B4-BE49-F238E27FC236}">
                    <a16:creationId xmlns:a16="http://schemas.microsoft.com/office/drawing/2014/main" id="{2831900A-0DF1-4749-BA2B-016F69610763}"/>
                  </a:ext>
                </a:extLst>
              </p:cNvPr>
              <p:cNvCxnSpPr>
                <a:cxnSpLocks/>
              </p:cNvCxnSpPr>
              <p:nvPr/>
            </p:nvCxnSpPr>
            <p:spPr>
              <a:xfrm flipV="1">
                <a:off x="6096000" y="4268236"/>
                <a:ext cx="0" cy="303764"/>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17" name="Straight Connector 16">
                <a:extLst>
                  <a:ext uri="{FF2B5EF4-FFF2-40B4-BE49-F238E27FC236}">
                    <a16:creationId xmlns:a16="http://schemas.microsoft.com/office/drawing/2014/main" id="{175512ED-0658-5A47-8B91-75D02C9B652B}"/>
                  </a:ext>
                </a:extLst>
              </p:cNvPr>
              <p:cNvCxnSpPr>
                <a:cxnSpLocks/>
              </p:cNvCxnSpPr>
              <p:nvPr/>
            </p:nvCxnSpPr>
            <p:spPr>
              <a:xfrm flipV="1">
                <a:off x="5218044" y="4837043"/>
                <a:ext cx="0" cy="202097"/>
              </a:xfrm>
              <a:prstGeom prst="line">
                <a:avLst/>
              </a:prstGeom>
              <a:ln w="38100"/>
            </p:spPr>
            <p:style>
              <a:lnRef idx="2">
                <a:schemeClr val="accent6"/>
              </a:lnRef>
              <a:fillRef idx="0">
                <a:schemeClr val="accent6"/>
              </a:fillRef>
              <a:effectRef idx="1">
                <a:schemeClr val="accent6"/>
              </a:effectRef>
              <a:fontRef idx="minor">
                <a:schemeClr val="tx1"/>
              </a:fontRef>
            </p:style>
          </p:cxnSp>
        </p:grpSp>
      </p:grpSp>
      <p:sp>
        <p:nvSpPr>
          <p:cNvPr id="21" name="TextBox 20">
            <a:extLst>
              <a:ext uri="{FF2B5EF4-FFF2-40B4-BE49-F238E27FC236}">
                <a16:creationId xmlns:a16="http://schemas.microsoft.com/office/drawing/2014/main" id="{F51278A6-BCC1-1642-A33D-1E0CFA4D0CCC}"/>
              </a:ext>
            </a:extLst>
          </p:cNvPr>
          <p:cNvSpPr txBox="1"/>
          <p:nvPr/>
        </p:nvSpPr>
        <p:spPr>
          <a:xfrm>
            <a:off x="7068197" y="2213514"/>
            <a:ext cx="4446345" cy="523220"/>
          </a:xfrm>
          <a:prstGeom prst="rect">
            <a:avLst/>
          </a:prstGeom>
          <a:noFill/>
        </p:spPr>
        <p:txBody>
          <a:bodyPr wrap="none" rtlCol="0">
            <a:spAutoFit/>
          </a:bodyPr>
          <a:lstStyle/>
          <a:p>
            <a:r>
              <a:rPr lang="en-US" sz="2800" dirty="0"/>
              <a:t>Population</a:t>
            </a:r>
            <a:r>
              <a:rPr lang="zh-CN" altLang="en-US" sz="2800" dirty="0"/>
              <a:t> </a:t>
            </a:r>
            <a:r>
              <a:rPr lang="en-US" sz="2800" dirty="0"/>
              <a:t>Regression Model</a:t>
            </a:r>
          </a:p>
        </p:txBody>
      </p:sp>
      <p:sp>
        <p:nvSpPr>
          <p:cNvPr id="22" name="TextBox 21">
            <a:extLst>
              <a:ext uri="{FF2B5EF4-FFF2-40B4-BE49-F238E27FC236}">
                <a16:creationId xmlns:a16="http://schemas.microsoft.com/office/drawing/2014/main" id="{859D4716-9F26-7244-BC18-498F0B0022AC}"/>
              </a:ext>
            </a:extLst>
          </p:cNvPr>
          <p:cNvSpPr txBox="1"/>
          <p:nvPr/>
        </p:nvSpPr>
        <p:spPr>
          <a:xfrm>
            <a:off x="7118746" y="4155025"/>
            <a:ext cx="3138616" cy="523220"/>
          </a:xfrm>
          <a:prstGeom prst="rect">
            <a:avLst/>
          </a:prstGeom>
          <a:noFill/>
        </p:spPr>
        <p:txBody>
          <a:bodyPr wrap="none" rtlCol="0">
            <a:spAutoFit/>
          </a:bodyPr>
          <a:lstStyle/>
          <a:p>
            <a:r>
              <a:rPr lang="en-US" sz="2800" dirty="0"/>
              <a:t>Regression Equation</a:t>
            </a:r>
          </a:p>
        </p:txBody>
      </p:sp>
      <p:sp>
        <p:nvSpPr>
          <p:cNvPr id="23" name="TextBox 22">
            <a:extLst>
              <a:ext uri="{FF2B5EF4-FFF2-40B4-BE49-F238E27FC236}">
                <a16:creationId xmlns:a16="http://schemas.microsoft.com/office/drawing/2014/main" id="{EE5BC1FB-54F8-3D4A-B3EC-66E64000FCC6}"/>
              </a:ext>
            </a:extLst>
          </p:cNvPr>
          <p:cNvSpPr txBox="1"/>
          <p:nvPr/>
        </p:nvSpPr>
        <p:spPr>
          <a:xfrm>
            <a:off x="1450331" y="496356"/>
            <a:ext cx="8727197" cy="424732"/>
          </a:xfrm>
          <a:prstGeom prst="rect">
            <a:avLst/>
          </a:prstGeom>
          <a:noFill/>
        </p:spPr>
        <p:txBody>
          <a:bodyPr wrap="none" rtlCol="0">
            <a:spAutoFit/>
          </a:bodyPr>
          <a:lstStyle/>
          <a:p>
            <a:pPr algn="ctr">
              <a:lnSpc>
                <a:spcPct val="90000"/>
              </a:lnSpc>
            </a:pPr>
            <a:r>
              <a:rPr lang="en-US" sz="2400" dirty="0">
                <a:latin typeface="Chalkduster" panose="03050602040202020205" pitchFamily="66" charset="77"/>
              </a:rPr>
              <a:t>Response = intercept + slope * predictor + error</a:t>
            </a:r>
          </a:p>
        </p:txBody>
      </p:sp>
      <p:sp>
        <p:nvSpPr>
          <p:cNvPr id="24" name="TextBox 23">
            <a:extLst>
              <a:ext uri="{FF2B5EF4-FFF2-40B4-BE49-F238E27FC236}">
                <a16:creationId xmlns:a16="http://schemas.microsoft.com/office/drawing/2014/main" id="{A917E424-C80E-5240-B296-86720548B208}"/>
              </a:ext>
            </a:extLst>
          </p:cNvPr>
          <p:cNvSpPr txBox="1"/>
          <p:nvPr/>
        </p:nvSpPr>
        <p:spPr>
          <a:xfrm rot="46238">
            <a:off x="1453880" y="1009949"/>
            <a:ext cx="9385590" cy="590931"/>
          </a:xfrm>
          <a:prstGeom prst="rect">
            <a:avLst/>
          </a:prstGeom>
          <a:noFill/>
        </p:spPr>
        <p:txBody>
          <a:bodyPr wrap="square" rtlCol="0">
            <a:spAutoFit/>
          </a:bodyPr>
          <a:lstStyle/>
          <a:p>
            <a:pPr>
              <a:lnSpc>
                <a:spcPct val="90000"/>
              </a:lnSpc>
            </a:pPr>
            <a:r>
              <a:rPr lang="en-US" sz="2800" dirty="0">
                <a:latin typeface="Chalkduster" panose="03050602040202020205" pitchFamily="66" charset="77"/>
              </a:rPr>
              <a:t>    Y    =   </a:t>
            </a:r>
            <a:r>
              <a:rPr lang="en-US" sz="2800" dirty="0">
                <a:solidFill>
                  <a:srgbClr val="FF0000"/>
                </a:solidFill>
                <a:latin typeface="Chalkduster" panose="03050602040202020205" pitchFamily="66" charset="77"/>
              </a:rPr>
              <a:t>β</a:t>
            </a:r>
            <a:r>
              <a:rPr lang="en-US" sz="2800" baseline="-25000" dirty="0">
                <a:solidFill>
                  <a:srgbClr val="FF0000"/>
                </a:solidFill>
                <a:latin typeface="Chalkduster" panose="03050602040202020205" pitchFamily="66" charset="77"/>
              </a:rPr>
              <a:t>0</a:t>
            </a:r>
            <a:r>
              <a:rPr lang="en-US" sz="2800" baseline="-25000" dirty="0">
                <a:latin typeface="Chalkduster" panose="03050602040202020205" pitchFamily="66" charset="77"/>
              </a:rPr>
              <a:t>        </a:t>
            </a:r>
            <a:r>
              <a:rPr lang="en-US" sz="2800" dirty="0">
                <a:latin typeface="Chalkduster" panose="03050602040202020205" pitchFamily="66" charset="77"/>
              </a:rPr>
              <a:t>+   </a:t>
            </a:r>
            <a:r>
              <a:rPr lang="en-US" sz="2800" dirty="0">
                <a:solidFill>
                  <a:srgbClr val="00B050"/>
                </a:solidFill>
                <a:latin typeface="Chalkduster" panose="03050602040202020205" pitchFamily="66" charset="77"/>
              </a:rPr>
              <a:t>β</a:t>
            </a:r>
            <a:r>
              <a:rPr lang="en-US" sz="2800" baseline="-25000" dirty="0">
                <a:solidFill>
                  <a:srgbClr val="00B050"/>
                </a:solidFill>
                <a:latin typeface="Chalkduster" panose="03050602040202020205" pitchFamily="66" charset="77"/>
              </a:rPr>
              <a:t>1</a:t>
            </a:r>
            <a:r>
              <a:rPr lang="en-US" sz="2800" baseline="-25000" dirty="0">
                <a:latin typeface="Chalkduster" panose="03050602040202020205" pitchFamily="66" charset="77"/>
              </a:rPr>
              <a:t>   </a:t>
            </a:r>
            <a:r>
              <a:rPr lang="en-US" sz="2800" dirty="0">
                <a:latin typeface="Chalkduster" panose="03050602040202020205" pitchFamily="66" charset="77"/>
              </a:rPr>
              <a:t>*</a:t>
            </a:r>
            <a:r>
              <a:rPr lang="en-US" sz="2800" baseline="-25000" dirty="0">
                <a:latin typeface="Chalkduster" panose="03050602040202020205" pitchFamily="66" charset="77"/>
              </a:rPr>
              <a:t>    </a:t>
            </a:r>
            <a:r>
              <a:rPr lang="en-US" sz="2800">
                <a:latin typeface="Chalkduster" panose="03050602040202020205" pitchFamily="66" charset="77"/>
              </a:rPr>
              <a:t>X      +  </a:t>
            </a:r>
            <a:r>
              <a:rPr lang="en-US" sz="3600" dirty="0" err="1">
                <a:solidFill>
                  <a:srgbClr val="00B0F0"/>
                </a:solidFill>
                <a:latin typeface="Chalkduster" panose="03050602040202020205" pitchFamily="66" charset="77"/>
              </a:rPr>
              <a:t>ε</a:t>
            </a:r>
            <a:endParaRPr lang="en-US" sz="3600" dirty="0">
              <a:solidFill>
                <a:srgbClr val="00B0F0"/>
              </a:solidFill>
              <a:latin typeface="Chalkduster" panose="03050602040202020205" pitchFamily="66" charset="77"/>
            </a:endParaRPr>
          </a:p>
        </p:txBody>
      </p:sp>
      <p:grpSp>
        <p:nvGrpSpPr>
          <p:cNvPr id="30" name="Group 29">
            <a:extLst>
              <a:ext uri="{FF2B5EF4-FFF2-40B4-BE49-F238E27FC236}">
                <a16:creationId xmlns:a16="http://schemas.microsoft.com/office/drawing/2014/main" id="{87690217-9451-F04C-B83B-3E09847544BB}"/>
              </a:ext>
            </a:extLst>
          </p:cNvPr>
          <p:cNvGrpSpPr/>
          <p:nvPr/>
        </p:nvGrpSpPr>
        <p:grpSpPr>
          <a:xfrm>
            <a:off x="7095573" y="3001316"/>
            <a:ext cx="3347843" cy="673100"/>
            <a:chOff x="7095573" y="3001316"/>
            <a:chExt cx="3347843" cy="673100"/>
          </a:xfrm>
        </p:grpSpPr>
        <p:pic>
          <p:nvPicPr>
            <p:cNvPr id="27" name="Picture 26" descr="A picture containing text, gauge&#10;&#10;Description automatically generated">
              <a:extLst>
                <a:ext uri="{FF2B5EF4-FFF2-40B4-BE49-F238E27FC236}">
                  <a16:creationId xmlns:a16="http://schemas.microsoft.com/office/drawing/2014/main" id="{C4063078-5B33-D841-ACAF-CDBF1D5B3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5573" y="3001316"/>
              <a:ext cx="2616200" cy="673100"/>
            </a:xfrm>
            <a:prstGeom prst="rect">
              <a:avLst/>
            </a:prstGeom>
          </p:spPr>
        </p:pic>
        <p:pic>
          <p:nvPicPr>
            <p:cNvPr id="29" name="Picture 28" descr="Logo&#10;&#10;Description automatically generated with medium confidence">
              <a:extLst>
                <a:ext uri="{FF2B5EF4-FFF2-40B4-BE49-F238E27FC236}">
                  <a16:creationId xmlns:a16="http://schemas.microsoft.com/office/drawing/2014/main" id="{F65B9C15-74EC-E34E-AA90-EECC7D5869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70316" y="3225800"/>
              <a:ext cx="673100" cy="406400"/>
            </a:xfrm>
            <a:prstGeom prst="rect">
              <a:avLst/>
            </a:prstGeom>
          </p:spPr>
        </p:pic>
      </p:grpSp>
      <p:pic>
        <p:nvPicPr>
          <p:cNvPr id="35" name="Picture 34" descr="A picture containing text&#10;&#10;Description automatically generated">
            <a:extLst>
              <a:ext uri="{FF2B5EF4-FFF2-40B4-BE49-F238E27FC236}">
                <a16:creationId xmlns:a16="http://schemas.microsoft.com/office/drawing/2014/main" id="{88F9CBF4-B863-AA47-B551-09C7193EB85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20462" y="4959060"/>
            <a:ext cx="3136900" cy="419100"/>
          </a:xfrm>
          <a:prstGeom prst="rect">
            <a:avLst/>
          </a:prstGeom>
        </p:spPr>
      </p:pic>
    </p:spTree>
    <p:extLst>
      <p:ext uri="{BB962C8B-B14F-4D97-AF65-F5344CB8AC3E}">
        <p14:creationId xmlns:p14="http://schemas.microsoft.com/office/powerpoint/2010/main" val="39351406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400CC-36F0-2C4E-A6EC-F3CCB475191C}"/>
              </a:ext>
            </a:extLst>
          </p:cNvPr>
          <p:cNvSpPr>
            <a:spLocks noGrp="1"/>
          </p:cNvSpPr>
          <p:nvPr>
            <p:ph type="title"/>
          </p:nvPr>
        </p:nvSpPr>
        <p:spPr/>
        <p:txBody>
          <a:bodyPr/>
          <a:lstStyle/>
          <a:p>
            <a:r>
              <a:rPr lang="en-US" dirty="0"/>
              <a:t>Mean Square Error</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9DEA3E-B3C4-CD47-B158-C40B74C2A61A}"/>
                  </a:ext>
                </a:extLst>
              </p:cNvPr>
              <p:cNvSpPr>
                <a:spLocks noGrp="1"/>
              </p:cNvSpPr>
              <p:nvPr>
                <p:ph idx="1"/>
              </p:nvPr>
            </p:nvSpPr>
            <p:spPr>
              <a:xfrm>
                <a:off x="767862" y="1463884"/>
                <a:ext cx="10515600" cy="4351338"/>
              </a:xfrm>
            </p:spPr>
            <p:txBody>
              <a:bodyPr>
                <a:normAutofit fontScale="92500" lnSpcReduction="10000"/>
              </a:bodyPr>
              <a:lstStyle/>
              <a:p>
                <a:pPr>
                  <a:spcBef>
                    <a:spcPts val="600"/>
                  </a:spcBef>
                </a:pPr>
                <a:r>
                  <a:rPr lang="en-US" dirty="0"/>
                  <a:t>MSE,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𝑆</m:t>
                        </m:r>
                      </m:e>
                      <m:sup>
                        <m:r>
                          <a:rPr lang="en-CA" i="1">
                            <a:latin typeface="Cambria Math" panose="02040503050406030204" pitchFamily="18" charset="0"/>
                          </a:rPr>
                          <m:t>2</m:t>
                        </m:r>
                      </m:sup>
                    </m:sSup>
                    <m:r>
                      <a:rPr lang="en-CA" b="0" i="1" smtClean="0">
                        <a:latin typeface="Cambria Math" panose="02040503050406030204" pitchFamily="18" charset="0"/>
                      </a:rPr>
                      <m:t>,</m:t>
                    </m:r>
                  </m:oMath>
                </a14:m>
                <a:r>
                  <a:rPr lang="en-US" dirty="0"/>
                  <a:t> is an estimate of </a:t>
                </a:r>
                <a14:m>
                  <m:oMath xmlns:m="http://schemas.openxmlformats.org/officeDocument/2006/math">
                    <m:sSup>
                      <m:sSupPr>
                        <m:ctrlPr>
                          <a:rPr lang="en-US" i="1" smtClean="0">
                            <a:latin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𝜎</m:t>
                        </m:r>
                      </m:e>
                      <m:sup>
                        <m:r>
                          <a:rPr lang="en-CA" b="0" i="1" smtClean="0">
                            <a:latin typeface="Cambria Math" panose="02040503050406030204" pitchFamily="18" charset="0"/>
                          </a:rPr>
                          <m:t>2</m:t>
                        </m:r>
                      </m:sup>
                    </m:sSup>
                  </m:oMath>
                </a14:m>
                <a:r>
                  <a:rPr lang="en-CA" dirty="0"/>
                  <a:t> the variance of the error, </a:t>
                </a:r>
                <a14:m>
                  <m:oMath xmlns:m="http://schemas.openxmlformats.org/officeDocument/2006/math">
                    <m:r>
                      <a:rPr lang="en-CA" b="0" i="1" smtClean="0">
                        <a:latin typeface="Cambria Math" panose="02040503050406030204" pitchFamily="18" charset="0"/>
                        <a:ea typeface="Cambria Math" panose="02040503050406030204" pitchFamily="18" charset="0"/>
                      </a:rPr>
                      <m:t>𝜖</m:t>
                    </m:r>
                  </m:oMath>
                </a14:m>
                <a:r>
                  <a:rPr lang="en-CA" dirty="0">
                    <a:ea typeface="Cambria Math" panose="02040503050406030204" pitchFamily="18" charset="0"/>
                  </a:rPr>
                  <a:t>. In other words, how spread out the data points are from the regression line.</a:t>
                </a:r>
              </a:p>
              <a:p>
                <a:pPr>
                  <a:spcBef>
                    <a:spcPts val="600"/>
                  </a:spcBef>
                </a:pPr>
                <a14:m>
                  <m:oMath xmlns:m="http://schemas.openxmlformats.org/officeDocument/2006/math">
                    <m:sSup>
                      <m:sSupPr>
                        <m:ctrlPr>
                          <a:rPr lang="en-CA" b="0" i="1" smtClean="0">
                            <a:latin typeface="Cambria Math" panose="02040503050406030204" pitchFamily="18" charset="0"/>
                          </a:rPr>
                        </m:ctrlPr>
                      </m:sSupPr>
                      <m:e>
                        <m:r>
                          <a:rPr lang="en-CA" b="0" i="1" smtClean="0">
                            <a:latin typeface="Cambria Math" panose="02040503050406030204" pitchFamily="18" charset="0"/>
                          </a:rPr>
                          <m:t>𝑆</m:t>
                        </m:r>
                      </m:e>
                      <m:sup>
                        <m:r>
                          <a:rPr lang="en-CA" b="0" i="1" smtClean="0">
                            <a:latin typeface="Cambria Math" panose="02040503050406030204" pitchFamily="18" charset="0"/>
                          </a:rPr>
                          <m:t>2</m:t>
                        </m:r>
                      </m:sup>
                    </m:sSup>
                    <m:r>
                      <a:rPr lang="en-CA" b="0" i="1" smtClean="0">
                        <a:latin typeface="Cambria Math" panose="02040503050406030204" pitchFamily="18" charset="0"/>
                      </a:rPr>
                      <m:t>=</m:t>
                    </m:r>
                    <m:r>
                      <a:rPr lang="en-CA" b="0" i="1" smtClean="0">
                        <a:latin typeface="Cambria Math" panose="02040503050406030204" pitchFamily="18" charset="0"/>
                      </a:rPr>
                      <m:t>𝑀𝑆𝐸</m:t>
                    </m:r>
                    <m:r>
                      <a:rPr lang="en-CA" b="0" i="1" smtClean="0">
                        <a:latin typeface="Cambria Math" panose="02040503050406030204" pitchFamily="18" charset="0"/>
                      </a:rPr>
                      <m:t>=</m:t>
                    </m:r>
                    <m:f>
                      <m:fPr>
                        <m:ctrlPr>
                          <a:rPr lang="en-CA" b="0" i="1" smtClean="0">
                            <a:latin typeface="Cambria Math" panose="02040503050406030204" pitchFamily="18" charset="0"/>
                          </a:rPr>
                        </m:ctrlPr>
                      </m:fPr>
                      <m:num>
                        <m:r>
                          <a:rPr lang="en-CA" b="0" i="1" smtClean="0">
                            <a:latin typeface="Cambria Math" panose="02040503050406030204" pitchFamily="18" charset="0"/>
                          </a:rPr>
                          <m:t>𝑆𝑆𝐸</m:t>
                        </m:r>
                      </m:num>
                      <m:den>
                        <m:r>
                          <a:rPr lang="en-CA" b="0" i="1" smtClean="0">
                            <a:latin typeface="Cambria Math" panose="02040503050406030204" pitchFamily="18" charset="0"/>
                          </a:rPr>
                          <m:t>𝑛</m:t>
                        </m:r>
                        <m:r>
                          <a:rPr lang="en-CA" b="0" i="1" smtClean="0">
                            <a:latin typeface="Cambria Math" panose="02040503050406030204" pitchFamily="18" charset="0"/>
                          </a:rPr>
                          <m:t>−2</m:t>
                        </m:r>
                      </m:den>
                    </m:f>
                    <m:r>
                      <a:rPr lang="en-CA" b="0" i="1" smtClean="0">
                        <a:latin typeface="Cambria Math" panose="02040503050406030204" pitchFamily="18" charset="0"/>
                      </a:rPr>
                      <m:t> </m:t>
                    </m:r>
                  </m:oMath>
                </a14:m>
                <a:endParaRPr lang="en-CA" b="0" dirty="0"/>
              </a:p>
              <a:p>
                <a:pPr>
                  <a:spcBef>
                    <a:spcPts val="600"/>
                  </a:spcBef>
                </a:pPr>
                <a:r>
                  <a:rPr lang="en-CA" dirty="0"/>
                  <a:t>Why divided by n-2 and not just N?</a:t>
                </a:r>
              </a:p>
              <a:p>
                <a:pPr lvl="1">
                  <a:spcBef>
                    <a:spcPts val="600"/>
                  </a:spcBef>
                </a:pPr>
                <a:r>
                  <a:rPr lang="en-CA" b="0" dirty="0"/>
                  <a:t>We are using sample data. The same reason for </a:t>
                </a:r>
                <a14:m>
                  <m:oMath xmlns:m="http://schemas.openxmlformats.org/officeDocument/2006/math">
                    <m:sSup>
                      <m:sSupPr>
                        <m:ctrlPr>
                          <a:rPr lang="en-CA" i="1">
                            <a:latin typeface="Cambria Math" panose="02040503050406030204" pitchFamily="18" charset="0"/>
                          </a:rPr>
                        </m:ctrlPr>
                      </m:sSupPr>
                      <m:e>
                        <m:r>
                          <a:rPr lang="en-CA" i="1">
                            <a:latin typeface="Cambria Math" panose="02040503050406030204" pitchFamily="18" charset="0"/>
                          </a:rPr>
                          <m:t>𝑆</m:t>
                        </m:r>
                      </m:e>
                      <m:sup>
                        <m:r>
                          <a:rPr lang="en-CA" i="1">
                            <a:latin typeface="Cambria Math" panose="02040503050406030204" pitchFamily="18" charset="0"/>
                          </a:rPr>
                          <m:t>2</m:t>
                        </m:r>
                      </m:sup>
                    </m:sSup>
                  </m:oMath>
                </a14:m>
                <a:r>
                  <a:rPr lang="en-CA" b="0" dirty="0"/>
                  <a:t> rather than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ea typeface="Cambria Math" panose="02040503050406030204" pitchFamily="18" charset="0"/>
                          </a:rPr>
                          <m:t>𝜎</m:t>
                        </m:r>
                      </m:e>
                      <m:sup>
                        <m:r>
                          <a:rPr lang="en-CA" i="1">
                            <a:latin typeface="Cambria Math" panose="02040503050406030204" pitchFamily="18" charset="0"/>
                          </a:rPr>
                          <m:t>2</m:t>
                        </m:r>
                      </m:sup>
                    </m:sSup>
                  </m:oMath>
                </a14:m>
                <a:r>
                  <a:rPr lang="en-CA" dirty="0"/>
                  <a:t> </a:t>
                </a:r>
                <a:endParaRPr lang="en-CA" b="0" dirty="0"/>
              </a:p>
              <a:p>
                <a:pPr>
                  <a:spcBef>
                    <a:spcPts val="600"/>
                  </a:spcBef>
                </a:pPr>
                <a:r>
                  <a:rPr lang="en-US" dirty="0"/>
                  <a:t>The standard error of the estimate is standard deviation of the error term </a:t>
                </a:r>
                <a14:m>
                  <m:oMath xmlns:m="http://schemas.openxmlformats.org/officeDocument/2006/math">
                    <m:r>
                      <a:rPr lang="en-CA" b="0" i="1" smtClean="0">
                        <a:latin typeface="Cambria Math" panose="02040503050406030204" pitchFamily="18" charset="0"/>
                      </a:rPr>
                      <m:t>𝑆</m:t>
                    </m:r>
                    <m:r>
                      <a:rPr lang="en-CA" b="0" i="1" smtClean="0">
                        <a:latin typeface="Cambria Math" panose="02040503050406030204" pitchFamily="18" charset="0"/>
                      </a:rPr>
                      <m:t>=</m:t>
                    </m:r>
                    <m:rad>
                      <m:radPr>
                        <m:degHide m:val="on"/>
                        <m:ctrlPr>
                          <a:rPr lang="en-CA" b="0" i="1" smtClean="0">
                            <a:latin typeface="Cambria Math" panose="02040503050406030204" pitchFamily="18" charset="0"/>
                          </a:rPr>
                        </m:ctrlPr>
                      </m:radPr>
                      <m:deg/>
                      <m:e>
                        <m:r>
                          <a:rPr lang="en-CA" b="0" i="1" smtClean="0">
                            <a:latin typeface="Cambria Math" panose="02040503050406030204" pitchFamily="18" charset="0"/>
                          </a:rPr>
                          <m:t>𝑀𝑆𝐸</m:t>
                        </m:r>
                      </m:e>
                    </m:rad>
                    <m:r>
                      <a:rPr lang="en-CA" b="0" i="1" smtClean="0">
                        <a:latin typeface="Cambria Math" panose="02040503050406030204" pitchFamily="18" charset="0"/>
                      </a:rPr>
                      <m:t>=</m:t>
                    </m:r>
                    <m:rad>
                      <m:radPr>
                        <m:degHide m:val="on"/>
                        <m:ctrlPr>
                          <a:rPr lang="en-CA" b="0" i="1" smtClean="0">
                            <a:latin typeface="Cambria Math" panose="02040503050406030204" pitchFamily="18" charset="0"/>
                          </a:rPr>
                        </m:ctrlPr>
                      </m:radPr>
                      <m:deg/>
                      <m:e>
                        <m:f>
                          <m:fPr>
                            <m:ctrlPr>
                              <a:rPr lang="en-CA" b="0" i="1" smtClean="0">
                                <a:latin typeface="Cambria Math" panose="02040503050406030204" pitchFamily="18" charset="0"/>
                              </a:rPr>
                            </m:ctrlPr>
                          </m:fPr>
                          <m:num>
                            <m:r>
                              <a:rPr lang="en-CA" b="0" i="1" smtClean="0">
                                <a:latin typeface="Cambria Math" panose="02040503050406030204" pitchFamily="18" charset="0"/>
                              </a:rPr>
                              <m:t>𝑆𝑆𝐸</m:t>
                            </m:r>
                          </m:num>
                          <m:den>
                            <m:r>
                              <a:rPr lang="en-CA" b="0" i="1" smtClean="0">
                                <a:latin typeface="Cambria Math" panose="02040503050406030204" pitchFamily="18" charset="0"/>
                              </a:rPr>
                              <m:t>𝑛</m:t>
                            </m:r>
                            <m:r>
                              <a:rPr lang="en-CA" b="0" i="1" smtClean="0">
                                <a:latin typeface="Cambria Math" panose="02040503050406030204" pitchFamily="18" charset="0"/>
                              </a:rPr>
                              <m:t>−2</m:t>
                            </m:r>
                          </m:den>
                        </m:f>
                      </m:e>
                    </m:rad>
                  </m:oMath>
                </a14:m>
                <a:endParaRPr lang="en-US" dirty="0"/>
              </a:p>
              <a:p>
                <a:pPr>
                  <a:spcBef>
                    <a:spcPts val="600"/>
                  </a:spcBef>
                </a:pPr>
                <a:r>
                  <a:rPr lang="en-US" dirty="0"/>
                  <a:t>It is the average distance an observation falls from the regression line in unit of the dependent variable. </a:t>
                </a:r>
              </a:p>
              <a:p>
                <a:pPr>
                  <a:spcBef>
                    <a:spcPts val="600"/>
                  </a:spcBef>
                </a:pPr>
                <a14:m>
                  <m:oMath xmlns:m="http://schemas.openxmlformats.org/officeDocument/2006/math">
                    <m:r>
                      <a:rPr lang="en-CA" b="0" i="1" smtClean="0">
                        <a:latin typeface="Cambria Math" panose="02040503050406030204" pitchFamily="18" charset="0"/>
                      </a:rPr>
                      <m:t>𝑆</m:t>
                    </m:r>
                  </m:oMath>
                </a14:m>
                <a:r>
                  <a:rPr lang="en-US" dirty="0"/>
                  <a:t> Can be used to make prediction intervals</a:t>
                </a:r>
              </a:p>
            </p:txBody>
          </p:sp>
        </mc:Choice>
        <mc:Fallback xmlns="">
          <p:sp>
            <p:nvSpPr>
              <p:cNvPr id="3" name="Content Placeholder 2">
                <a:extLst>
                  <a:ext uri="{FF2B5EF4-FFF2-40B4-BE49-F238E27FC236}">
                    <a16:creationId xmlns:a16="http://schemas.microsoft.com/office/drawing/2014/main" id="{729DEA3E-B3C4-CD47-B158-C40B74C2A61A}"/>
                  </a:ext>
                </a:extLst>
              </p:cNvPr>
              <p:cNvSpPr>
                <a:spLocks noGrp="1" noRot="1" noChangeAspect="1" noMove="1" noResize="1" noEditPoints="1" noAdjustHandles="1" noChangeArrowheads="1" noChangeShapeType="1" noTextEdit="1"/>
              </p:cNvSpPr>
              <p:nvPr>
                <p:ph idx="1"/>
              </p:nvPr>
            </p:nvSpPr>
            <p:spPr>
              <a:xfrm>
                <a:off x="767862" y="1463884"/>
                <a:ext cx="10515600" cy="4351338"/>
              </a:xfrm>
              <a:blipFill>
                <a:blip r:embed="rId2"/>
                <a:stretch>
                  <a:fillRect l="-965" t="-262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CBF9A079-7F76-9E41-BC6A-A0465081D23C}"/>
              </a:ext>
            </a:extLst>
          </p:cNvPr>
          <p:cNvSpPr>
            <a:spLocks noGrp="1"/>
          </p:cNvSpPr>
          <p:nvPr>
            <p:ph type="sldNum" sz="quarter" idx="12"/>
          </p:nvPr>
        </p:nvSpPr>
        <p:spPr/>
        <p:txBody>
          <a:bodyPr/>
          <a:lstStyle/>
          <a:p>
            <a:fld id="{7A1B9984-7521-4654-A226-A807E81EE154}" type="slidenum">
              <a:rPr lang="en-CA" smtClean="0"/>
              <a:t>13</a:t>
            </a:fld>
            <a:endParaRPr lang="en-CA"/>
          </a:p>
        </p:txBody>
      </p:sp>
    </p:spTree>
    <p:extLst>
      <p:ext uri="{BB962C8B-B14F-4D97-AF65-F5344CB8AC3E}">
        <p14:creationId xmlns:p14="http://schemas.microsoft.com/office/powerpoint/2010/main" val="2500340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6C5BAEEF-C016-EB4F-879B-453AF173412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58583" y="572431"/>
            <a:ext cx="9147624" cy="5713137"/>
          </a:xfrm>
        </p:spPr>
      </p:pic>
      <p:sp>
        <p:nvSpPr>
          <p:cNvPr id="4" name="Slide Number Placeholder 3">
            <a:extLst>
              <a:ext uri="{FF2B5EF4-FFF2-40B4-BE49-F238E27FC236}">
                <a16:creationId xmlns:a16="http://schemas.microsoft.com/office/drawing/2014/main" id="{E2EE1768-C2C9-484F-96C9-C892F3E42190}"/>
              </a:ext>
            </a:extLst>
          </p:cNvPr>
          <p:cNvSpPr>
            <a:spLocks noGrp="1"/>
          </p:cNvSpPr>
          <p:nvPr>
            <p:ph type="sldNum" sz="quarter" idx="12"/>
          </p:nvPr>
        </p:nvSpPr>
        <p:spPr/>
        <p:txBody>
          <a:bodyPr/>
          <a:lstStyle/>
          <a:p>
            <a:fld id="{7A1B9984-7521-4654-A226-A807E81EE154}" type="slidenum">
              <a:rPr lang="en-CA" smtClean="0"/>
              <a:t>14</a:t>
            </a:fld>
            <a:endParaRPr lang="en-CA"/>
          </a:p>
        </p:txBody>
      </p:sp>
      <p:sp>
        <p:nvSpPr>
          <p:cNvPr id="7" name="TextBox 6">
            <a:extLst>
              <a:ext uri="{FF2B5EF4-FFF2-40B4-BE49-F238E27FC236}">
                <a16:creationId xmlns:a16="http://schemas.microsoft.com/office/drawing/2014/main" id="{B0B7C8CD-BA29-3F49-B868-25D516842D41}"/>
              </a:ext>
            </a:extLst>
          </p:cNvPr>
          <p:cNvSpPr txBox="1"/>
          <p:nvPr/>
        </p:nvSpPr>
        <p:spPr>
          <a:xfrm>
            <a:off x="1736035" y="6356350"/>
            <a:ext cx="4722190" cy="369332"/>
          </a:xfrm>
          <a:prstGeom prst="rect">
            <a:avLst/>
          </a:prstGeom>
          <a:noFill/>
        </p:spPr>
        <p:txBody>
          <a:bodyPr wrap="none" rtlCol="0">
            <a:spAutoFit/>
          </a:bodyPr>
          <a:lstStyle/>
          <a:p>
            <a:r>
              <a:rPr lang="en-US" dirty="0"/>
              <a:t>https://</a:t>
            </a:r>
            <a:r>
              <a:rPr lang="en-US" dirty="0" err="1"/>
              <a:t>www.simplypsychology.org</a:t>
            </a:r>
            <a:r>
              <a:rPr lang="en-US" dirty="0"/>
              <a:t>/p-</a:t>
            </a:r>
            <a:r>
              <a:rPr lang="en-US" dirty="0" err="1"/>
              <a:t>value.html</a:t>
            </a:r>
            <a:endParaRPr lang="en-US" dirty="0"/>
          </a:p>
        </p:txBody>
      </p:sp>
      <p:sp>
        <p:nvSpPr>
          <p:cNvPr id="2" name="Rectangle 1">
            <a:extLst>
              <a:ext uri="{FF2B5EF4-FFF2-40B4-BE49-F238E27FC236}">
                <a16:creationId xmlns:a16="http://schemas.microsoft.com/office/drawing/2014/main" id="{040361A5-9BB0-DC4C-A9F3-9460FB865AF0}"/>
              </a:ext>
            </a:extLst>
          </p:cNvPr>
          <p:cNvSpPr/>
          <p:nvPr/>
        </p:nvSpPr>
        <p:spPr>
          <a:xfrm>
            <a:off x="2514600" y="2462741"/>
            <a:ext cx="6096000" cy="646331"/>
          </a:xfrm>
          <a:prstGeom prst="rect">
            <a:avLst/>
          </a:prstGeom>
        </p:spPr>
        <p:txBody>
          <a:bodyPr>
            <a:spAutoFit/>
          </a:bodyPr>
          <a:lstStyle/>
          <a:p>
            <a:r>
              <a:rPr lang="en-US" dirty="0">
                <a:solidFill>
                  <a:srgbClr val="FF0000"/>
                </a:solidFill>
              </a:rPr>
              <a:t>What is p-value?</a:t>
            </a:r>
          </a:p>
          <a:p>
            <a:r>
              <a:rPr lang="en-US" dirty="0">
                <a:solidFill>
                  <a:srgbClr val="FF0000"/>
                </a:solidFill>
              </a:rPr>
              <a:t>What is alpha level?</a:t>
            </a:r>
          </a:p>
        </p:txBody>
      </p:sp>
    </p:spTree>
    <p:extLst>
      <p:ext uri="{BB962C8B-B14F-4D97-AF65-F5344CB8AC3E}">
        <p14:creationId xmlns:p14="http://schemas.microsoft.com/office/powerpoint/2010/main" val="6671811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10A90-27D0-8B4B-973F-4C871F14AB72}"/>
              </a:ext>
            </a:extLst>
          </p:cNvPr>
          <p:cNvSpPr>
            <a:spLocks noGrp="1"/>
          </p:cNvSpPr>
          <p:nvPr>
            <p:ph type="title"/>
          </p:nvPr>
        </p:nvSpPr>
        <p:spPr/>
        <p:txBody>
          <a:bodyPr/>
          <a:lstStyle/>
          <a:p>
            <a:r>
              <a:rPr lang="en-US" altLang="zh-CN" dirty="0"/>
              <a:t>A</a:t>
            </a:r>
            <a:r>
              <a:rPr lang="zh-CN" altLang="en-US" dirty="0"/>
              <a:t> </a:t>
            </a:r>
            <a:r>
              <a:rPr lang="en-US" altLang="zh-CN" dirty="0"/>
              <a:t>few</a:t>
            </a:r>
            <a:r>
              <a:rPr lang="zh-CN" altLang="en-US" dirty="0"/>
              <a:t> </a:t>
            </a:r>
            <a:r>
              <a:rPr lang="en-US" altLang="zh-CN" dirty="0"/>
              <a:t>concepts</a:t>
            </a:r>
            <a:r>
              <a:rPr lang="zh-CN" altLang="en-US" dirty="0"/>
              <a:t> </a:t>
            </a:r>
            <a:r>
              <a:rPr lang="en-US" altLang="zh-CN" dirty="0"/>
              <a:t>to</a:t>
            </a:r>
            <a:r>
              <a:rPr lang="zh-CN" altLang="en-US" dirty="0"/>
              <a:t> </a:t>
            </a:r>
            <a:r>
              <a:rPr lang="en-US" altLang="zh-CN" dirty="0"/>
              <a:t>know</a:t>
            </a:r>
            <a:endParaRPr lang="en-US" dirty="0"/>
          </a:p>
        </p:txBody>
      </p:sp>
      <p:sp>
        <p:nvSpPr>
          <p:cNvPr id="3" name="Content Placeholder 2">
            <a:extLst>
              <a:ext uri="{FF2B5EF4-FFF2-40B4-BE49-F238E27FC236}">
                <a16:creationId xmlns:a16="http://schemas.microsoft.com/office/drawing/2014/main" id="{891145AF-4162-2A43-8309-54D07D629D08}"/>
              </a:ext>
            </a:extLst>
          </p:cNvPr>
          <p:cNvSpPr>
            <a:spLocks noGrp="1"/>
          </p:cNvSpPr>
          <p:nvPr>
            <p:ph idx="1"/>
          </p:nvPr>
        </p:nvSpPr>
        <p:spPr/>
        <p:txBody>
          <a:bodyPr/>
          <a:lstStyle/>
          <a:p>
            <a:r>
              <a:rPr lang="en-US" altLang="zh-CN" b="1" dirty="0"/>
              <a:t>P-value</a:t>
            </a:r>
            <a:r>
              <a:rPr lang="en-US" altLang="zh-CN" dirty="0"/>
              <a:t>:</a:t>
            </a:r>
            <a:r>
              <a:rPr lang="zh-CN" altLang="en-US" dirty="0"/>
              <a:t> </a:t>
            </a:r>
            <a:r>
              <a:rPr lang="en-CA" dirty="0"/>
              <a:t>In null hypothesis significance testing, the p-value is the probability of obtaining test results at least as extreme as the results actually observed, under the assumption that the null hypothesis is correct.</a:t>
            </a:r>
          </a:p>
          <a:p>
            <a:r>
              <a:rPr lang="en-CA" dirty="0"/>
              <a:t>An </a:t>
            </a:r>
            <a:r>
              <a:rPr lang="en-CA" b="1" dirty="0"/>
              <a:t>alpha</a:t>
            </a:r>
            <a:r>
              <a:rPr lang="en-CA" dirty="0"/>
              <a:t> level is the probability of a type I error, or rejecting the null hypothesis when it is true. </a:t>
            </a:r>
          </a:p>
          <a:p>
            <a:r>
              <a:rPr lang="en-CA" dirty="0"/>
              <a:t>A </a:t>
            </a:r>
            <a:r>
              <a:rPr lang="en-CA" b="1" dirty="0"/>
              <a:t>beta</a:t>
            </a:r>
            <a:r>
              <a:rPr lang="en-CA" dirty="0"/>
              <a:t> level, is the opposite; the probability of of accepting the null hypothesis when it's false.</a:t>
            </a:r>
          </a:p>
        </p:txBody>
      </p:sp>
      <p:sp>
        <p:nvSpPr>
          <p:cNvPr id="4" name="Slide Number Placeholder 3">
            <a:extLst>
              <a:ext uri="{FF2B5EF4-FFF2-40B4-BE49-F238E27FC236}">
                <a16:creationId xmlns:a16="http://schemas.microsoft.com/office/drawing/2014/main" id="{5608EBB1-1400-EF4E-B81E-3138231D9E47}"/>
              </a:ext>
            </a:extLst>
          </p:cNvPr>
          <p:cNvSpPr>
            <a:spLocks noGrp="1"/>
          </p:cNvSpPr>
          <p:nvPr>
            <p:ph type="sldNum" sz="quarter" idx="12"/>
          </p:nvPr>
        </p:nvSpPr>
        <p:spPr/>
        <p:txBody>
          <a:bodyPr/>
          <a:lstStyle/>
          <a:p>
            <a:fld id="{7A1B9984-7521-4654-A226-A807E81EE154}" type="slidenum">
              <a:rPr lang="en-CA" smtClean="0"/>
              <a:t>15</a:t>
            </a:fld>
            <a:endParaRPr lang="en-CA"/>
          </a:p>
        </p:txBody>
      </p:sp>
    </p:spTree>
    <p:extLst>
      <p:ext uri="{BB962C8B-B14F-4D97-AF65-F5344CB8AC3E}">
        <p14:creationId xmlns:p14="http://schemas.microsoft.com/office/powerpoint/2010/main" val="2375082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16</a:t>
            </a:fld>
            <a:endParaRPr lang="en-US">
              <a:solidFill>
                <a:srgbClr val="FFFFFF"/>
              </a:solidFill>
            </a:endParaRPr>
          </a:p>
        </p:txBody>
      </p:sp>
      <p:pic>
        <p:nvPicPr>
          <p:cNvPr id="6" name="Content Placeholder 5" descr="Chart&#10;&#10;Description automatically generated">
            <a:extLst>
              <a:ext uri="{FF2B5EF4-FFF2-40B4-BE49-F238E27FC236}">
                <a16:creationId xmlns:a16="http://schemas.microsoft.com/office/drawing/2014/main" id="{01077C2B-4649-1247-8C20-EAFA967A140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73990" y="597969"/>
            <a:ext cx="6891407" cy="4985745"/>
          </a:xfrm>
        </p:spPr>
      </p:pic>
      <p:sp>
        <p:nvSpPr>
          <p:cNvPr id="8" name="Rectangle 7">
            <a:extLst>
              <a:ext uri="{FF2B5EF4-FFF2-40B4-BE49-F238E27FC236}">
                <a16:creationId xmlns:a16="http://schemas.microsoft.com/office/drawing/2014/main" id="{1264DFD5-E088-4247-BFA4-FDF7AF01C944}"/>
              </a:ext>
            </a:extLst>
          </p:cNvPr>
          <p:cNvSpPr/>
          <p:nvPr/>
        </p:nvSpPr>
        <p:spPr>
          <a:xfrm>
            <a:off x="1656522" y="5586798"/>
            <a:ext cx="10853530" cy="369332"/>
          </a:xfrm>
          <a:prstGeom prst="rect">
            <a:avLst/>
          </a:prstGeom>
        </p:spPr>
        <p:txBody>
          <a:bodyPr wrap="square">
            <a:spAutoFit/>
          </a:bodyPr>
          <a:lstStyle/>
          <a:p>
            <a:r>
              <a:rPr lang="en-US" dirty="0"/>
              <a:t>https://</a:t>
            </a:r>
            <a:r>
              <a:rPr lang="en-US" dirty="0" err="1"/>
              <a:t>www.theanalysisfactor.com</a:t>
            </a:r>
            <a:r>
              <a:rPr lang="en-US" dirty="0"/>
              <a:t>/confusing-statistical-terms-1-alpha-and-beta/</a:t>
            </a:r>
          </a:p>
        </p:txBody>
      </p:sp>
    </p:spTree>
    <p:extLst>
      <p:ext uri="{BB962C8B-B14F-4D97-AF65-F5344CB8AC3E}">
        <p14:creationId xmlns:p14="http://schemas.microsoft.com/office/powerpoint/2010/main" val="14848209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C3AA-461B-3D43-B4E7-F5D069B2AE37}"/>
              </a:ext>
            </a:extLst>
          </p:cNvPr>
          <p:cNvSpPr>
            <a:spLocks noGrp="1"/>
          </p:cNvSpPr>
          <p:nvPr>
            <p:ph type="title"/>
          </p:nvPr>
        </p:nvSpPr>
        <p:spPr/>
        <p:txBody>
          <a:bodyPr/>
          <a:lstStyle/>
          <a:p>
            <a:r>
              <a:rPr lang="en-US" dirty="0"/>
              <a:t>Multiple Linear Regression</a:t>
            </a:r>
          </a:p>
        </p:txBody>
      </p:sp>
      <p:graphicFrame>
        <p:nvGraphicFramePr>
          <p:cNvPr id="5" name="Table 5">
            <a:extLst>
              <a:ext uri="{FF2B5EF4-FFF2-40B4-BE49-F238E27FC236}">
                <a16:creationId xmlns:a16="http://schemas.microsoft.com/office/drawing/2014/main" id="{0C6A6E7C-5400-8A43-A078-200E2A87B704}"/>
              </a:ext>
            </a:extLst>
          </p:cNvPr>
          <p:cNvGraphicFramePr>
            <a:graphicFrameLocks noGrp="1"/>
          </p:cNvGraphicFramePr>
          <p:nvPr>
            <p:ph idx="1"/>
            <p:extLst>
              <p:ext uri="{D42A27DB-BD31-4B8C-83A1-F6EECF244321}">
                <p14:modId xmlns:p14="http://schemas.microsoft.com/office/powerpoint/2010/main" val="693869210"/>
              </p:ext>
            </p:extLst>
          </p:nvPr>
        </p:nvGraphicFramePr>
        <p:xfrm>
          <a:off x="838200" y="1614606"/>
          <a:ext cx="10515600" cy="4798695"/>
        </p:xfrm>
        <a:graphic>
          <a:graphicData uri="http://schemas.openxmlformats.org/drawingml/2006/table">
            <a:tbl>
              <a:tblPr firstRow="1" bandRow="1">
                <a:tableStyleId>{5C22544A-7EE6-4342-B048-85BDC9FD1C3A}</a:tableStyleId>
              </a:tblPr>
              <a:tblGrid>
                <a:gridCol w="2103120">
                  <a:extLst>
                    <a:ext uri="{9D8B030D-6E8A-4147-A177-3AD203B41FA5}">
                      <a16:colId xmlns:a16="http://schemas.microsoft.com/office/drawing/2014/main" val="4002022528"/>
                    </a:ext>
                  </a:extLst>
                </a:gridCol>
                <a:gridCol w="2103120">
                  <a:extLst>
                    <a:ext uri="{9D8B030D-6E8A-4147-A177-3AD203B41FA5}">
                      <a16:colId xmlns:a16="http://schemas.microsoft.com/office/drawing/2014/main" val="3539084269"/>
                    </a:ext>
                  </a:extLst>
                </a:gridCol>
                <a:gridCol w="2103120">
                  <a:extLst>
                    <a:ext uri="{9D8B030D-6E8A-4147-A177-3AD203B41FA5}">
                      <a16:colId xmlns:a16="http://schemas.microsoft.com/office/drawing/2014/main" val="2303321965"/>
                    </a:ext>
                  </a:extLst>
                </a:gridCol>
                <a:gridCol w="2103120">
                  <a:extLst>
                    <a:ext uri="{9D8B030D-6E8A-4147-A177-3AD203B41FA5}">
                      <a16:colId xmlns:a16="http://schemas.microsoft.com/office/drawing/2014/main" val="3827746720"/>
                    </a:ext>
                  </a:extLst>
                </a:gridCol>
                <a:gridCol w="2103120">
                  <a:extLst>
                    <a:ext uri="{9D8B030D-6E8A-4147-A177-3AD203B41FA5}">
                      <a16:colId xmlns:a16="http://schemas.microsoft.com/office/drawing/2014/main" val="4179421797"/>
                    </a:ext>
                  </a:extLst>
                </a:gridCol>
              </a:tblGrid>
              <a:tr h="370840">
                <a:tc>
                  <a:txBody>
                    <a:bodyPr/>
                    <a:lstStyle/>
                    <a:p>
                      <a:pPr algn="ctr" fontAlgn="b"/>
                      <a:r>
                        <a:rPr lang="en-CA" sz="2800" b="0" i="0" u="none" strike="noStrike" dirty="0">
                          <a:solidFill>
                            <a:srgbClr val="000000"/>
                          </a:solidFill>
                          <a:effectLst/>
                          <a:latin typeface="Calibri" panose="020F0502020204030204" pitchFamily="34" charset="0"/>
                        </a:rPr>
                        <a:t>No</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tv</a:t>
                      </a:r>
                    </a:p>
                  </a:txBody>
                  <a:tcPr marL="9525" marR="9525" marT="9525" marB="0" anchor="b"/>
                </a:tc>
                <a:tc>
                  <a:txBody>
                    <a:bodyPr/>
                    <a:lstStyle/>
                    <a:p>
                      <a:pPr algn="ctr" fontAlgn="b"/>
                      <a:r>
                        <a:rPr lang="en-CA" sz="2800" b="0" i="0" u="none" strike="noStrike" dirty="0">
                          <a:solidFill>
                            <a:srgbClr val="000000"/>
                          </a:solidFill>
                          <a:effectLst/>
                          <a:latin typeface="Calibri" panose="020F0502020204030204" pitchFamily="34" charset="0"/>
                        </a:rPr>
                        <a:t>radio</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newspaper</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sale</a:t>
                      </a:r>
                    </a:p>
                  </a:txBody>
                  <a:tcPr marL="9525" marR="9525" marT="9525" marB="0" anchor="b"/>
                </a:tc>
                <a:extLst>
                  <a:ext uri="{0D108BD9-81ED-4DB2-BD59-A6C34878D82A}">
                    <a16:rowId xmlns:a16="http://schemas.microsoft.com/office/drawing/2014/main" val="1224083584"/>
                  </a:ext>
                </a:extLst>
              </a:tr>
              <a:tr h="370840">
                <a:tc>
                  <a:txBody>
                    <a:bodyPr/>
                    <a:lstStyle/>
                    <a:p>
                      <a:pPr algn="ctr" fontAlgn="b"/>
                      <a:r>
                        <a:rPr lang="en-CA" sz="28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230.1</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37.8</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69.2</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22.1</a:t>
                      </a:r>
                    </a:p>
                  </a:txBody>
                  <a:tcPr marL="9525" marR="9525" marT="9525" marB="0" anchor="b"/>
                </a:tc>
                <a:extLst>
                  <a:ext uri="{0D108BD9-81ED-4DB2-BD59-A6C34878D82A}">
                    <a16:rowId xmlns:a16="http://schemas.microsoft.com/office/drawing/2014/main" val="3945373574"/>
                  </a:ext>
                </a:extLst>
              </a:tr>
              <a:tr h="370840">
                <a:tc>
                  <a:txBody>
                    <a:bodyPr/>
                    <a:lstStyle/>
                    <a:p>
                      <a:pPr algn="ctr" fontAlgn="b"/>
                      <a:r>
                        <a:rPr lang="en-CA" sz="2800" b="0" i="0" u="none" strike="noStrike">
                          <a:solidFill>
                            <a:srgbClr val="000000"/>
                          </a:solidFill>
                          <a:effectLst/>
                          <a:latin typeface="Calibri" panose="020F0502020204030204" pitchFamily="34" charset="0"/>
                        </a:rPr>
                        <a:t>2</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44.5</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39.3</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45.1</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10.4</a:t>
                      </a:r>
                    </a:p>
                  </a:txBody>
                  <a:tcPr marL="9525" marR="9525" marT="9525" marB="0" anchor="b"/>
                </a:tc>
                <a:extLst>
                  <a:ext uri="{0D108BD9-81ED-4DB2-BD59-A6C34878D82A}">
                    <a16:rowId xmlns:a16="http://schemas.microsoft.com/office/drawing/2014/main" val="3948356075"/>
                  </a:ext>
                </a:extLst>
              </a:tr>
              <a:tr h="370840">
                <a:tc>
                  <a:txBody>
                    <a:bodyPr/>
                    <a:lstStyle/>
                    <a:p>
                      <a:pPr algn="ctr" fontAlgn="b"/>
                      <a:r>
                        <a:rPr lang="en-CA" sz="2800" b="0" i="0" u="none" strike="noStrike">
                          <a:solidFill>
                            <a:srgbClr val="000000"/>
                          </a:solidFill>
                          <a:effectLst/>
                          <a:latin typeface="Calibri" panose="020F0502020204030204" pitchFamily="34" charset="0"/>
                        </a:rPr>
                        <a:t>3</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17.2</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45.9</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69.3</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9.3</a:t>
                      </a:r>
                    </a:p>
                  </a:txBody>
                  <a:tcPr marL="9525" marR="9525" marT="9525" marB="0" anchor="b"/>
                </a:tc>
                <a:extLst>
                  <a:ext uri="{0D108BD9-81ED-4DB2-BD59-A6C34878D82A}">
                    <a16:rowId xmlns:a16="http://schemas.microsoft.com/office/drawing/2014/main" val="1386124806"/>
                  </a:ext>
                </a:extLst>
              </a:tr>
              <a:tr h="370840">
                <a:tc>
                  <a:txBody>
                    <a:bodyPr/>
                    <a:lstStyle/>
                    <a:p>
                      <a:pPr algn="ctr" fontAlgn="b"/>
                      <a:r>
                        <a:rPr lang="en-CA" sz="2800" b="0" i="0" u="none" strike="noStrike">
                          <a:solidFill>
                            <a:srgbClr val="000000"/>
                          </a:solidFill>
                          <a:effectLst/>
                          <a:latin typeface="Calibri" panose="020F0502020204030204" pitchFamily="34" charset="0"/>
                        </a:rPr>
                        <a:t>4</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151.5</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41.3</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58.5</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18.5</a:t>
                      </a:r>
                    </a:p>
                  </a:txBody>
                  <a:tcPr marL="9525" marR="9525" marT="9525" marB="0" anchor="b"/>
                </a:tc>
                <a:extLst>
                  <a:ext uri="{0D108BD9-81ED-4DB2-BD59-A6C34878D82A}">
                    <a16:rowId xmlns:a16="http://schemas.microsoft.com/office/drawing/2014/main" val="4139404478"/>
                  </a:ext>
                </a:extLst>
              </a:tr>
              <a:tr h="370840">
                <a:tc>
                  <a:txBody>
                    <a:bodyPr/>
                    <a:lstStyle/>
                    <a:p>
                      <a:pPr algn="ctr" fontAlgn="b"/>
                      <a:r>
                        <a:rPr lang="en-CA" sz="2800" b="0" i="0" u="none" strike="noStrike">
                          <a:solidFill>
                            <a:srgbClr val="000000"/>
                          </a:solidFill>
                          <a:effectLst/>
                          <a:latin typeface="Calibri" panose="020F0502020204030204" pitchFamily="34" charset="0"/>
                        </a:rPr>
                        <a:t>5</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180.8</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10.8</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58.4</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12.9</a:t>
                      </a:r>
                    </a:p>
                  </a:txBody>
                  <a:tcPr marL="9525" marR="9525" marT="9525" marB="0" anchor="b"/>
                </a:tc>
                <a:extLst>
                  <a:ext uri="{0D108BD9-81ED-4DB2-BD59-A6C34878D82A}">
                    <a16:rowId xmlns:a16="http://schemas.microsoft.com/office/drawing/2014/main" val="764430845"/>
                  </a:ext>
                </a:extLst>
              </a:tr>
              <a:tr h="370840">
                <a:tc>
                  <a:txBody>
                    <a:bodyPr/>
                    <a:lstStyle/>
                    <a:p>
                      <a:pPr algn="ctr" fontAlgn="b"/>
                      <a:r>
                        <a:rPr lang="en-CA" sz="2800" b="0" i="0" u="none" strike="noStrike">
                          <a:solidFill>
                            <a:srgbClr val="000000"/>
                          </a:solidFill>
                          <a:effectLst/>
                          <a:latin typeface="Calibri" panose="020F0502020204030204" pitchFamily="34" charset="0"/>
                        </a:rPr>
                        <a:t>6</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8.7</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48.9</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75</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7.2</a:t>
                      </a:r>
                    </a:p>
                  </a:txBody>
                  <a:tcPr marL="9525" marR="9525" marT="9525" marB="0" anchor="b"/>
                </a:tc>
                <a:extLst>
                  <a:ext uri="{0D108BD9-81ED-4DB2-BD59-A6C34878D82A}">
                    <a16:rowId xmlns:a16="http://schemas.microsoft.com/office/drawing/2014/main" val="2715598306"/>
                  </a:ext>
                </a:extLst>
              </a:tr>
              <a:tr h="370840">
                <a:tc>
                  <a:txBody>
                    <a:bodyPr/>
                    <a:lstStyle/>
                    <a:p>
                      <a:pPr algn="ctr" fontAlgn="b"/>
                      <a:r>
                        <a:rPr lang="en-CA" sz="2800" b="0" i="0" u="none" strike="noStrike">
                          <a:solidFill>
                            <a:srgbClr val="000000"/>
                          </a:solidFill>
                          <a:effectLst/>
                          <a:latin typeface="Calibri" panose="020F0502020204030204" pitchFamily="34" charset="0"/>
                        </a:rPr>
                        <a:t>7</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57.5</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32.8</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23.5</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11.8</a:t>
                      </a:r>
                    </a:p>
                  </a:txBody>
                  <a:tcPr marL="9525" marR="9525" marT="9525" marB="0" anchor="b"/>
                </a:tc>
                <a:extLst>
                  <a:ext uri="{0D108BD9-81ED-4DB2-BD59-A6C34878D82A}">
                    <a16:rowId xmlns:a16="http://schemas.microsoft.com/office/drawing/2014/main" val="573730512"/>
                  </a:ext>
                </a:extLst>
              </a:tr>
              <a:tr h="370840">
                <a:tc>
                  <a:txBody>
                    <a:bodyPr/>
                    <a:lstStyle/>
                    <a:p>
                      <a:pPr algn="ctr" fontAlgn="b"/>
                      <a:r>
                        <a:rPr lang="en-CA" sz="2800" b="0" i="0" u="none" strike="noStrike">
                          <a:solidFill>
                            <a:srgbClr val="000000"/>
                          </a:solidFill>
                          <a:effectLst/>
                          <a:latin typeface="Calibri" panose="020F0502020204030204" pitchFamily="34" charset="0"/>
                        </a:rPr>
                        <a:t>8</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120.2</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19.6</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11.6</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13.2</a:t>
                      </a:r>
                    </a:p>
                  </a:txBody>
                  <a:tcPr marL="9525" marR="9525" marT="9525" marB="0" anchor="b"/>
                </a:tc>
                <a:extLst>
                  <a:ext uri="{0D108BD9-81ED-4DB2-BD59-A6C34878D82A}">
                    <a16:rowId xmlns:a16="http://schemas.microsoft.com/office/drawing/2014/main" val="2311718832"/>
                  </a:ext>
                </a:extLst>
              </a:tr>
              <a:tr h="370840">
                <a:tc>
                  <a:txBody>
                    <a:bodyPr/>
                    <a:lstStyle/>
                    <a:p>
                      <a:pPr algn="ctr" fontAlgn="b"/>
                      <a:r>
                        <a:rPr lang="en-CA" sz="2800" b="0" i="0" u="none" strike="noStrike">
                          <a:solidFill>
                            <a:srgbClr val="000000"/>
                          </a:solidFill>
                          <a:effectLst/>
                          <a:latin typeface="Calibri" panose="020F0502020204030204" pitchFamily="34" charset="0"/>
                        </a:rPr>
                        <a:t>9</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8.6</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2.1</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4.8</a:t>
                      </a:r>
                    </a:p>
                  </a:txBody>
                  <a:tcPr marL="9525" marR="9525" marT="9525" marB="0" anchor="b"/>
                </a:tc>
                <a:extLst>
                  <a:ext uri="{0D108BD9-81ED-4DB2-BD59-A6C34878D82A}">
                    <a16:rowId xmlns:a16="http://schemas.microsoft.com/office/drawing/2014/main" val="65309283"/>
                  </a:ext>
                </a:extLst>
              </a:tr>
              <a:tr h="370840">
                <a:tc>
                  <a:txBody>
                    <a:bodyPr/>
                    <a:lstStyle/>
                    <a:p>
                      <a:pPr algn="ctr" fontAlgn="b"/>
                      <a:r>
                        <a:rPr lang="en-CA" sz="2800" b="0" i="0" u="none" strike="noStrike">
                          <a:solidFill>
                            <a:srgbClr val="000000"/>
                          </a:solidFill>
                          <a:effectLst/>
                          <a:latin typeface="Calibri" panose="020F0502020204030204" pitchFamily="34" charset="0"/>
                        </a:rPr>
                        <a:t>10</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199.8</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2.6</a:t>
                      </a:r>
                    </a:p>
                  </a:txBody>
                  <a:tcPr marL="9525" marR="9525" marT="9525" marB="0" anchor="b"/>
                </a:tc>
                <a:tc>
                  <a:txBody>
                    <a:bodyPr/>
                    <a:lstStyle/>
                    <a:p>
                      <a:pPr algn="ctr" fontAlgn="b"/>
                      <a:r>
                        <a:rPr lang="en-CA" sz="2800" b="0" i="0" u="none" strike="noStrike">
                          <a:solidFill>
                            <a:srgbClr val="000000"/>
                          </a:solidFill>
                          <a:effectLst/>
                          <a:latin typeface="Calibri" panose="020F0502020204030204" pitchFamily="34" charset="0"/>
                        </a:rPr>
                        <a:t>21.2</a:t>
                      </a:r>
                    </a:p>
                  </a:txBody>
                  <a:tcPr marL="9525" marR="9525" marT="9525" marB="0" anchor="b"/>
                </a:tc>
                <a:tc>
                  <a:txBody>
                    <a:bodyPr/>
                    <a:lstStyle/>
                    <a:p>
                      <a:pPr algn="ctr" fontAlgn="b"/>
                      <a:r>
                        <a:rPr lang="en-CA" sz="2800" b="0" i="0" u="none" strike="noStrike" dirty="0">
                          <a:solidFill>
                            <a:srgbClr val="000000"/>
                          </a:solidFill>
                          <a:effectLst/>
                          <a:latin typeface="Calibri" panose="020F0502020204030204" pitchFamily="34" charset="0"/>
                        </a:rPr>
                        <a:t>10.6</a:t>
                      </a:r>
                    </a:p>
                  </a:txBody>
                  <a:tcPr marL="9525" marR="9525" marT="9525" marB="0" anchor="b"/>
                </a:tc>
                <a:extLst>
                  <a:ext uri="{0D108BD9-81ED-4DB2-BD59-A6C34878D82A}">
                    <a16:rowId xmlns:a16="http://schemas.microsoft.com/office/drawing/2014/main" val="1104873603"/>
                  </a:ext>
                </a:extLst>
              </a:tr>
            </a:tbl>
          </a:graphicData>
        </a:graphic>
      </p:graphicFrame>
      <p:sp>
        <p:nvSpPr>
          <p:cNvPr id="4" name="Slide Number Placeholder 3">
            <a:extLst>
              <a:ext uri="{FF2B5EF4-FFF2-40B4-BE49-F238E27FC236}">
                <a16:creationId xmlns:a16="http://schemas.microsoft.com/office/drawing/2014/main" id="{16FD1FAC-539D-FE46-B0E3-64265B318394}"/>
              </a:ext>
            </a:extLst>
          </p:cNvPr>
          <p:cNvSpPr>
            <a:spLocks noGrp="1"/>
          </p:cNvSpPr>
          <p:nvPr>
            <p:ph type="sldNum" sz="quarter" idx="12"/>
          </p:nvPr>
        </p:nvSpPr>
        <p:spPr/>
        <p:txBody>
          <a:bodyPr/>
          <a:lstStyle/>
          <a:p>
            <a:fld id="{7A1B9984-7521-4654-A226-A807E81EE154}" type="slidenum">
              <a:rPr lang="en-CA" smtClean="0"/>
              <a:t>17</a:t>
            </a:fld>
            <a:endParaRPr lang="en-CA"/>
          </a:p>
        </p:txBody>
      </p:sp>
    </p:spTree>
    <p:extLst>
      <p:ext uri="{BB962C8B-B14F-4D97-AF65-F5344CB8AC3E}">
        <p14:creationId xmlns:p14="http://schemas.microsoft.com/office/powerpoint/2010/main" val="4189867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91D2F-44B8-E140-B70E-B574DB40F0AB}"/>
              </a:ext>
            </a:extLst>
          </p:cNvPr>
          <p:cNvSpPr>
            <a:spLocks noGrp="1"/>
          </p:cNvSpPr>
          <p:nvPr>
            <p:ph type="title"/>
          </p:nvPr>
        </p:nvSpPr>
        <p:spPr/>
        <p:txBody>
          <a:bodyPr/>
          <a:lstStyle/>
          <a:p>
            <a:r>
              <a:rPr lang="en-US" dirty="0"/>
              <a:t>Advertising data TV vs Sale</a:t>
            </a:r>
          </a:p>
        </p:txBody>
      </p:sp>
      <p:sp>
        <p:nvSpPr>
          <p:cNvPr id="4" name="Slide Number Placeholder 3">
            <a:extLst>
              <a:ext uri="{FF2B5EF4-FFF2-40B4-BE49-F238E27FC236}">
                <a16:creationId xmlns:a16="http://schemas.microsoft.com/office/drawing/2014/main" id="{0FC41DF2-D973-424A-8F8D-1615EF6AFE3B}"/>
              </a:ext>
            </a:extLst>
          </p:cNvPr>
          <p:cNvSpPr>
            <a:spLocks noGrp="1"/>
          </p:cNvSpPr>
          <p:nvPr>
            <p:ph type="sldNum" sz="quarter" idx="12"/>
          </p:nvPr>
        </p:nvSpPr>
        <p:spPr/>
        <p:txBody>
          <a:bodyPr/>
          <a:lstStyle/>
          <a:p>
            <a:fld id="{7A1B9984-7521-4654-A226-A807E81EE154}" type="slidenum">
              <a:rPr lang="en-CA" smtClean="0"/>
              <a:t>18</a:t>
            </a:fld>
            <a:endParaRPr lang="en-CA"/>
          </a:p>
        </p:txBody>
      </p:sp>
      <p:pic>
        <p:nvPicPr>
          <p:cNvPr id="15" name="Picture 14" descr="Chart, scatter chart&#10;&#10;Description automatically generated">
            <a:extLst>
              <a:ext uri="{FF2B5EF4-FFF2-40B4-BE49-F238E27FC236}">
                <a16:creationId xmlns:a16="http://schemas.microsoft.com/office/drawing/2014/main" id="{B9D8DEA3-FE1C-6949-8DB0-6781D17CA2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26" y="1489869"/>
            <a:ext cx="4118989" cy="3254409"/>
          </a:xfrm>
          <a:prstGeom prst="rect">
            <a:avLst/>
          </a:prstGeom>
        </p:spPr>
      </p:pic>
      <p:pic>
        <p:nvPicPr>
          <p:cNvPr id="18" name="Content Placeholder 4" descr="Text&#10;&#10;Description automatically generated">
            <a:extLst>
              <a:ext uri="{FF2B5EF4-FFF2-40B4-BE49-F238E27FC236}">
                <a16:creationId xmlns:a16="http://schemas.microsoft.com/office/drawing/2014/main" id="{26DA5DD1-229C-4641-B4AC-EDBD054C0167}"/>
              </a:ext>
            </a:extLst>
          </p:cNvPr>
          <p:cNvPicPr>
            <a:picLocks noGrp="1" noChangeAspect="1"/>
          </p:cNvPicPr>
          <p:nvPr>
            <p:ph idx="1"/>
          </p:nvPr>
        </p:nvPicPr>
        <p:blipFill>
          <a:blip r:embed="rId3"/>
          <a:stretch>
            <a:fillRect/>
          </a:stretch>
        </p:blipFill>
        <p:spPr>
          <a:xfrm>
            <a:off x="4035288" y="1489869"/>
            <a:ext cx="8203095" cy="5190417"/>
          </a:xfrm>
        </p:spPr>
      </p:pic>
    </p:spTree>
    <p:extLst>
      <p:ext uri="{BB962C8B-B14F-4D97-AF65-F5344CB8AC3E}">
        <p14:creationId xmlns:p14="http://schemas.microsoft.com/office/powerpoint/2010/main" val="17648462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A75D8-BD5A-3847-B9AA-2261828FAB39}"/>
              </a:ext>
            </a:extLst>
          </p:cNvPr>
          <p:cNvSpPr>
            <a:spLocks noGrp="1"/>
          </p:cNvSpPr>
          <p:nvPr>
            <p:ph type="title"/>
          </p:nvPr>
        </p:nvSpPr>
        <p:spPr/>
        <p:txBody>
          <a:bodyPr/>
          <a:lstStyle/>
          <a:p>
            <a:r>
              <a:rPr lang="en-US" dirty="0"/>
              <a:t>Radio vs Sale</a:t>
            </a:r>
          </a:p>
        </p:txBody>
      </p:sp>
      <p:sp>
        <p:nvSpPr>
          <p:cNvPr id="4" name="Slide Number Placeholder 3">
            <a:extLst>
              <a:ext uri="{FF2B5EF4-FFF2-40B4-BE49-F238E27FC236}">
                <a16:creationId xmlns:a16="http://schemas.microsoft.com/office/drawing/2014/main" id="{A07C0511-2174-A347-B77F-CB5B8CFDFBA6}"/>
              </a:ext>
            </a:extLst>
          </p:cNvPr>
          <p:cNvSpPr>
            <a:spLocks noGrp="1"/>
          </p:cNvSpPr>
          <p:nvPr>
            <p:ph type="sldNum" sz="quarter" idx="12"/>
          </p:nvPr>
        </p:nvSpPr>
        <p:spPr/>
        <p:txBody>
          <a:bodyPr/>
          <a:lstStyle/>
          <a:p>
            <a:fld id="{7A1B9984-7521-4654-A226-A807E81EE154}" type="slidenum">
              <a:rPr lang="en-CA" smtClean="0"/>
              <a:t>19</a:t>
            </a:fld>
            <a:endParaRPr lang="en-CA"/>
          </a:p>
        </p:txBody>
      </p:sp>
      <p:pic>
        <p:nvPicPr>
          <p:cNvPr id="5" name="Picture 4" descr="Chart, scatter chart&#10;&#10;Description automatically generated">
            <a:extLst>
              <a:ext uri="{FF2B5EF4-FFF2-40B4-BE49-F238E27FC236}">
                <a16:creationId xmlns:a16="http://schemas.microsoft.com/office/drawing/2014/main" id="{97D03FC0-7926-B842-99A7-DB929060B9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55" y="1279871"/>
            <a:ext cx="4237367" cy="3186112"/>
          </a:xfrm>
          <a:prstGeom prst="rect">
            <a:avLst/>
          </a:prstGeom>
        </p:spPr>
      </p:pic>
      <p:grpSp>
        <p:nvGrpSpPr>
          <p:cNvPr id="6" name="Group 5">
            <a:extLst>
              <a:ext uri="{FF2B5EF4-FFF2-40B4-BE49-F238E27FC236}">
                <a16:creationId xmlns:a16="http://schemas.microsoft.com/office/drawing/2014/main" id="{563B7692-583C-2C49-AB63-DB01CE753688}"/>
              </a:ext>
            </a:extLst>
          </p:cNvPr>
          <p:cNvGrpSpPr/>
          <p:nvPr/>
        </p:nvGrpSpPr>
        <p:grpSpPr>
          <a:xfrm>
            <a:off x="3872669" y="1375741"/>
            <a:ext cx="8319331" cy="5345734"/>
            <a:chOff x="1014343" y="282161"/>
            <a:chExt cx="10158758" cy="6581306"/>
          </a:xfrm>
        </p:grpSpPr>
        <p:pic>
          <p:nvPicPr>
            <p:cNvPr id="7" name="Picture 6" descr="Text&#10;&#10;Description automatically generated with medium confidence">
              <a:extLst>
                <a:ext uri="{FF2B5EF4-FFF2-40B4-BE49-F238E27FC236}">
                  <a16:creationId xmlns:a16="http://schemas.microsoft.com/office/drawing/2014/main" id="{951980B7-6D65-7643-8489-E3FE7A984ACF}"/>
                </a:ext>
              </a:extLst>
            </p:cNvPr>
            <p:cNvPicPr>
              <a:picLocks noChangeAspect="1"/>
            </p:cNvPicPr>
            <p:nvPr/>
          </p:nvPicPr>
          <p:blipFill>
            <a:blip r:embed="rId3"/>
            <a:stretch>
              <a:fillRect/>
            </a:stretch>
          </p:blipFill>
          <p:spPr>
            <a:xfrm>
              <a:off x="1018899" y="282161"/>
              <a:ext cx="10154202" cy="2313960"/>
            </a:xfrm>
            <a:prstGeom prst="rect">
              <a:avLst/>
            </a:prstGeom>
          </p:spPr>
        </p:pic>
        <p:pic>
          <p:nvPicPr>
            <p:cNvPr id="8" name="Picture 7" descr="Text, letter&#10;&#10;Description automatically generated">
              <a:extLst>
                <a:ext uri="{FF2B5EF4-FFF2-40B4-BE49-F238E27FC236}">
                  <a16:creationId xmlns:a16="http://schemas.microsoft.com/office/drawing/2014/main" id="{49990BF7-C9F0-584E-B60A-8EA5A8E7E72F}"/>
                </a:ext>
              </a:extLst>
            </p:cNvPr>
            <p:cNvPicPr>
              <a:picLocks noChangeAspect="1"/>
            </p:cNvPicPr>
            <p:nvPr/>
          </p:nvPicPr>
          <p:blipFill>
            <a:blip r:embed="rId4"/>
            <a:stretch>
              <a:fillRect/>
            </a:stretch>
          </p:blipFill>
          <p:spPr>
            <a:xfrm>
              <a:off x="1014343" y="2288264"/>
              <a:ext cx="10154202" cy="4575203"/>
            </a:xfrm>
            <a:prstGeom prst="rect">
              <a:avLst/>
            </a:prstGeom>
          </p:spPr>
        </p:pic>
      </p:grpSp>
    </p:spTree>
    <p:extLst>
      <p:ext uri="{BB962C8B-B14F-4D97-AF65-F5344CB8AC3E}">
        <p14:creationId xmlns:p14="http://schemas.microsoft.com/office/powerpoint/2010/main" val="413095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3CB511E-1BBA-406B-A630-91C61142661C}"/>
              </a:ext>
            </a:extLst>
          </p:cNvPr>
          <p:cNvSpPr>
            <a:spLocks noGrp="1"/>
          </p:cNvSpPr>
          <p:nvPr>
            <p:ph type="subTitle" idx="1"/>
          </p:nvPr>
        </p:nvSpPr>
        <p:spPr>
          <a:xfrm>
            <a:off x="1471030" y="840974"/>
            <a:ext cx="8461864" cy="714931"/>
          </a:xfrm>
        </p:spPr>
        <p:txBody>
          <a:bodyPr>
            <a:normAutofit/>
          </a:bodyPr>
          <a:lstStyle/>
          <a:p>
            <a:r>
              <a:rPr lang="en-CA" sz="3600" dirty="0">
                <a:solidFill>
                  <a:schemeClr val="accent1"/>
                </a:solidFill>
                <a:latin typeface="+mj-lt"/>
                <a:ea typeface="Cambria Math" panose="02040503050406030204" pitchFamily="18" charset="0"/>
              </a:rPr>
              <a:t>Who is this guy?</a:t>
            </a:r>
          </a:p>
        </p:txBody>
      </p:sp>
      <p:sp>
        <p:nvSpPr>
          <p:cNvPr id="6" name="Text Placeholder 4">
            <a:extLst>
              <a:ext uri="{FF2B5EF4-FFF2-40B4-BE49-F238E27FC236}">
                <a16:creationId xmlns:a16="http://schemas.microsoft.com/office/drawing/2014/main" id="{E8476DDF-44C1-4811-BE49-19C7E1DFD831}"/>
              </a:ext>
            </a:extLst>
          </p:cNvPr>
          <p:cNvSpPr txBox="1">
            <a:spLocks/>
          </p:cNvSpPr>
          <p:nvPr/>
        </p:nvSpPr>
        <p:spPr>
          <a:xfrm>
            <a:off x="1471030" y="1849662"/>
            <a:ext cx="9980215" cy="4383885"/>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0"/>
              </a:spcBef>
              <a:buFont typeface="Arial" panose="020B0604020202020204" pitchFamily="34" charset="0"/>
              <a:buNone/>
              <a:defRPr sz="1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400" dirty="0">
                <a:solidFill>
                  <a:schemeClr val="tx1"/>
                </a:solidFill>
              </a:rPr>
              <a:t>A fan of coding (Ph.D. in computer science, a Staff R&amp;D Engineer in IBM Research)</a:t>
            </a:r>
          </a:p>
          <a:p>
            <a:pPr lvl="1"/>
            <a:r>
              <a:rPr lang="en-US" dirty="0"/>
              <a:t>Talk is cheap. Show me the code. </a:t>
            </a:r>
            <a:r>
              <a:rPr lang="mr-IN" dirty="0"/>
              <a:t>–</a:t>
            </a:r>
            <a:r>
              <a:rPr lang="en-US" dirty="0"/>
              <a:t> Linus Torvalds (Author of Linux)</a:t>
            </a:r>
          </a:p>
          <a:p>
            <a:pPr marL="342900" indent="-342900">
              <a:buFont typeface="Arial" panose="020B0604020202020204" pitchFamily="34" charset="0"/>
              <a:buChar char="•"/>
            </a:pPr>
            <a:r>
              <a:rPr lang="en-US" sz="2400" dirty="0">
                <a:solidFill>
                  <a:schemeClr val="tx1"/>
                </a:solidFill>
              </a:rPr>
              <a:t>By heart a mathematician (B.S. in Math)</a:t>
            </a:r>
          </a:p>
          <a:p>
            <a:pPr lvl="1"/>
            <a:r>
              <a:rPr lang="en-US" dirty="0"/>
              <a:t>You need to understand the underlying principle.</a:t>
            </a:r>
          </a:p>
          <a:p>
            <a:pPr marL="342900" indent="-342900">
              <a:buFont typeface="Arial" panose="020B0604020202020204" pitchFamily="34" charset="0"/>
              <a:buChar char="•"/>
            </a:pPr>
            <a:r>
              <a:rPr lang="en-US" sz="2400" dirty="0">
                <a:solidFill>
                  <a:schemeClr val="tx1"/>
                </a:solidFill>
              </a:rPr>
              <a:t>10 years experience in applied fields</a:t>
            </a:r>
          </a:p>
          <a:p>
            <a:pPr lvl="1"/>
            <a:r>
              <a:rPr lang="en-US" dirty="0"/>
              <a:t>Biological “big data”</a:t>
            </a:r>
          </a:p>
          <a:p>
            <a:pPr lvl="1"/>
            <a:r>
              <a:rPr lang="en-US" dirty="0"/>
              <a:t>Medical record analysis</a:t>
            </a:r>
          </a:p>
          <a:p>
            <a:pPr lvl="1"/>
            <a:r>
              <a:rPr lang="en-US" dirty="0"/>
              <a:t>Causal inference and other problems. </a:t>
            </a:r>
          </a:p>
          <a:p>
            <a:pPr marL="342900" indent="-342900">
              <a:buFont typeface="Arial" panose="020B0604020202020204" pitchFamily="34" charset="0"/>
              <a:buChar char="•"/>
            </a:pPr>
            <a:r>
              <a:rPr lang="en-US" sz="2400" dirty="0">
                <a:solidFill>
                  <a:schemeClr val="tx1"/>
                </a:solidFill>
              </a:rPr>
              <a:t>Teaching philosophy </a:t>
            </a:r>
          </a:p>
          <a:p>
            <a:pPr lvl="1"/>
            <a:r>
              <a:rPr lang="en-US" dirty="0"/>
              <a:t>Fishing </a:t>
            </a:r>
            <a:r>
              <a:rPr lang="en-US" dirty="0" err="1"/>
              <a:t>v.s</a:t>
            </a:r>
            <a:r>
              <a:rPr lang="en-US" dirty="0"/>
              <a:t>. fishes </a:t>
            </a:r>
          </a:p>
          <a:p>
            <a:pPr lvl="1"/>
            <a:r>
              <a:rPr lang="en-US" dirty="0"/>
              <a:t>High-standard </a:t>
            </a:r>
            <a:r>
              <a:rPr lang="en-US" dirty="0" err="1"/>
              <a:t>v.s</a:t>
            </a:r>
            <a:r>
              <a:rPr lang="en-US" dirty="0"/>
              <a:t>. flexibility </a:t>
            </a:r>
          </a:p>
          <a:p>
            <a:endParaRPr lang="en-US" dirty="0"/>
          </a:p>
        </p:txBody>
      </p:sp>
    </p:spTree>
    <p:extLst>
      <p:ext uri="{BB962C8B-B14F-4D97-AF65-F5344CB8AC3E}">
        <p14:creationId xmlns:p14="http://schemas.microsoft.com/office/powerpoint/2010/main" val="13188573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E1D1D-B165-A248-8282-867CBE1DF4CB}"/>
              </a:ext>
            </a:extLst>
          </p:cNvPr>
          <p:cNvSpPr>
            <a:spLocks noGrp="1"/>
          </p:cNvSpPr>
          <p:nvPr>
            <p:ph type="title"/>
          </p:nvPr>
        </p:nvSpPr>
        <p:spPr>
          <a:xfrm>
            <a:off x="838200" y="365126"/>
            <a:ext cx="10515600" cy="679904"/>
          </a:xfrm>
        </p:spPr>
        <p:txBody>
          <a:bodyPr>
            <a:normAutofit fontScale="90000"/>
          </a:bodyPr>
          <a:lstStyle/>
          <a:p>
            <a:r>
              <a:rPr lang="en-US" dirty="0"/>
              <a:t>Newspaper vs Sale</a:t>
            </a:r>
          </a:p>
        </p:txBody>
      </p:sp>
      <p:pic>
        <p:nvPicPr>
          <p:cNvPr id="6" name="Content Placeholder 5" descr="Chart, scatter chart&#10;&#10;Description automatically generated">
            <a:extLst>
              <a:ext uri="{FF2B5EF4-FFF2-40B4-BE49-F238E27FC236}">
                <a16:creationId xmlns:a16="http://schemas.microsoft.com/office/drawing/2014/main" id="{F54D8BF2-0BBB-B046-9902-6FA8B315817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38" y="1210466"/>
            <a:ext cx="3905835" cy="3060083"/>
          </a:xfrm>
        </p:spPr>
      </p:pic>
      <p:sp>
        <p:nvSpPr>
          <p:cNvPr id="4" name="Slide Number Placeholder 3">
            <a:extLst>
              <a:ext uri="{FF2B5EF4-FFF2-40B4-BE49-F238E27FC236}">
                <a16:creationId xmlns:a16="http://schemas.microsoft.com/office/drawing/2014/main" id="{5D386AF3-5718-2544-B968-A59A5D4856D6}"/>
              </a:ext>
            </a:extLst>
          </p:cNvPr>
          <p:cNvSpPr>
            <a:spLocks noGrp="1"/>
          </p:cNvSpPr>
          <p:nvPr>
            <p:ph type="sldNum" sz="quarter" idx="12"/>
          </p:nvPr>
        </p:nvSpPr>
        <p:spPr/>
        <p:txBody>
          <a:bodyPr/>
          <a:lstStyle/>
          <a:p>
            <a:fld id="{7A1B9984-7521-4654-A226-A807E81EE154}" type="slidenum">
              <a:rPr lang="en-CA" smtClean="0"/>
              <a:t>20</a:t>
            </a:fld>
            <a:endParaRPr lang="en-CA"/>
          </a:p>
        </p:txBody>
      </p:sp>
      <p:pic>
        <p:nvPicPr>
          <p:cNvPr id="7" name="Picture 6" descr="Text&#10;&#10;Description automatically generated">
            <a:extLst>
              <a:ext uri="{FF2B5EF4-FFF2-40B4-BE49-F238E27FC236}">
                <a16:creationId xmlns:a16="http://schemas.microsoft.com/office/drawing/2014/main" id="{4A8FCAC7-7FBF-AF4D-8EC7-6AE788417A0D}"/>
              </a:ext>
            </a:extLst>
          </p:cNvPr>
          <p:cNvPicPr>
            <a:picLocks noChangeAspect="1"/>
          </p:cNvPicPr>
          <p:nvPr/>
        </p:nvPicPr>
        <p:blipFill>
          <a:blip r:embed="rId3"/>
          <a:stretch>
            <a:fillRect/>
          </a:stretch>
        </p:blipFill>
        <p:spPr>
          <a:xfrm>
            <a:off x="3759005" y="1330535"/>
            <a:ext cx="8370143" cy="5390940"/>
          </a:xfrm>
          <a:prstGeom prst="rect">
            <a:avLst/>
          </a:prstGeom>
        </p:spPr>
      </p:pic>
    </p:spTree>
    <p:extLst>
      <p:ext uri="{BB962C8B-B14F-4D97-AF65-F5344CB8AC3E}">
        <p14:creationId xmlns:p14="http://schemas.microsoft.com/office/powerpoint/2010/main" val="19444642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9F33D-FE0B-0644-A01C-322E6D569BED}"/>
              </a:ext>
            </a:extLst>
          </p:cNvPr>
          <p:cNvSpPr>
            <a:spLocks noGrp="1"/>
          </p:cNvSpPr>
          <p:nvPr>
            <p:ph type="title"/>
          </p:nvPr>
        </p:nvSpPr>
        <p:spPr/>
        <p:txBody>
          <a:bodyPr/>
          <a:lstStyle/>
          <a:p>
            <a:r>
              <a:rPr lang="en-US" dirty="0"/>
              <a:t>Advertising data</a:t>
            </a:r>
          </a:p>
        </p:txBody>
      </p:sp>
      <p:sp>
        <p:nvSpPr>
          <p:cNvPr id="4" name="Slide Number Placeholder 3">
            <a:extLst>
              <a:ext uri="{FF2B5EF4-FFF2-40B4-BE49-F238E27FC236}">
                <a16:creationId xmlns:a16="http://schemas.microsoft.com/office/drawing/2014/main" id="{E896E5B9-FA72-F64C-B73D-02DAD172D892}"/>
              </a:ext>
            </a:extLst>
          </p:cNvPr>
          <p:cNvSpPr>
            <a:spLocks noGrp="1"/>
          </p:cNvSpPr>
          <p:nvPr>
            <p:ph type="sldNum" sz="quarter" idx="12"/>
          </p:nvPr>
        </p:nvSpPr>
        <p:spPr/>
        <p:txBody>
          <a:bodyPr/>
          <a:lstStyle/>
          <a:p>
            <a:fld id="{7A1B9984-7521-4654-A226-A807E81EE154}" type="slidenum">
              <a:rPr lang="en-CA" smtClean="0"/>
              <a:t>21</a:t>
            </a:fld>
            <a:endParaRPr lang="en-CA"/>
          </a:p>
        </p:txBody>
      </p:sp>
      <p:pic>
        <p:nvPicPr>
          <p:cNvPr id="5" name="Content Placeholder 4" descr="Text&#10;&#10;Description automatically generated">
            <a:extLst>
              <a:ext uri="{FF2B5EF4-FFF2-40B4-BE49-F238E27FC236}">
                <a16:creationId xmlns:a16="http://schemas.microsoft.com/office/drawing/2014/main" id="{98431757-3F4D-1245-A076-62FFD13432EC}"/>
              </a:ext>
            </a:extLst>
          </p:cNvPr>
          <p:cNvPicPr>
            <a:picLocks noGrp="1" noChangeAspect="1"/>
          </p:cNvPicPr>
          <p:nvPr>
            <p:ph idx="1"/>
          </p:nvPr>
        </p:nvPicPr>
        <p:blipFill>
          <a:blip r:embed="rId2"/>
          <a:stretch>
            <a:fillRect/>
          </a:stretch>
        </p:blipFill>
        <p:spPr>
          <a:xfrm>
            <a:off x="1169167" y="2087921"/>
            <a:ext cx="7200900" cy="1676400"/>
          </a:xfrm>
        </p:spPr>
      </p:pic>
      <p:sp>
        <p:nvSpPr>
          <p:cNvPr id="6" name="TextBox 5">
            <a:extLst>
              <a:ext uri="{FF2B5EF4-FFF2-40B4-BE49-F238E27FC236}">
                <a16:creationId xmlns:a16="http://schemas.microsoft.com/office/drawing/2014/main" id="{EB3D1C4C-292E-4441-BD2C-21098772BE7E}"/>
              </a:ext>
            </a:extLst>
          </p:cNvPr>
          <p:cNvSpPr txBox="1"/>
          <p:nvPr/>
        </p:nvSpPr>
        <p:spPr>
          <a:xfrm>
            <a:off x="1542702" y="4161554"/>
            <a:ext cx="4553298" cy="424732"/>
          </a:xfrm>
          <a:prstGeom prst="rect">
            <a:avLst/>
          </a:prstGeom>
          <a:noFill/>
        </p:spPr>
        <p:txBody>
          <a:bodyPr wrap="none" rtlCol="0">
            <a:spAutoFit/>
          </a:bodyPr>
          <a:lstStyle/>
          <a:p>
            <a:pPr>
              <a:lnSpc>
                <a:spcPct val="90000"/>
              </a:lnSpc>
            </a:pPr>
            <a:r>
              <a:rPr lang="en-US" sz="2400" dirty="0">
                <a:latin typeface="Chalkduster" panose="03050602040202020205" pitchFamily="66" charset="77"/>
              </a:rPr>
              <a:t>Which model is the best?</a:t>
            </a:r>
          </a:p>
        </p:txBody>
      </p:sp>
    </p:spTree>
    <p:extLst>
      <p:ext uri="{BB962C8B-B14F-4D97-AF65-F5344CB8AC3E}">
        <p14:creationId xmlns:p14="http://schemas.microsoft.com/office/powerpoint/2010/main" val="1620099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422E98-6D5D-A246-981C-91C5ABF29DD8}"/>
              </a:ext>
            </a:extLst>
          </p:cNvPr>
          <p:cNvSpPr>
            <a:spLocks noGrp="1"/>
          </p:cNvSpPr>
          <p:nvPr>
            <p:ph type="title"/>
          </p:nvPr>
        </p:nvSpPr>
        <p:spPr>
          <a:xfrm>
            <a:off x="838200" y="365126"/>
            <a:ext cx="10515600" cy="1066110"/>
          </a:xfrm>
        </p:spPr>
        <p:txBody>
          <a:bodyPr/>
          <a:lstStyle/>
          <a:p>
            <a:r>
              <a:rPr lang="en-US" dirty="0"/>
              <a:t>Multiple Linear Regression</a:t>
            </a:r>
          </a:p>
        </p:txBody>
      </p:sp>
      <p:pic>
        <p:nvPicPr>
          <p:cNvPr id="6" name="Content Placeholder 5" descr="Chart&#10;&#10;Description automatically generated">
            <a:extLst>
              <a:ext uri="{FF2B5EF4-FFF2-40B4-BE49-F238E27FC236}">
                <a16:creationId xmlns:a16="http://schemas.microsoft.com/office/drawing/2014/main" id="{04A3EA21-39D1-7244-A290-08B895669D7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4559" y="1948347"/>
            <a:ext cx="4562742" cy="4665662"/>
          </a:xfrm>
        </p:spPr>
      </p:pic>
      <p:sp>
        <p:nvSpPr>
          <p:cNvPr id="4" name="Slide Number Placeholder 3">
            <a:extLst>
              <a:ext uri="{FF2B5EF4-FFF2-40B4-BE49-F238E27FC236}">
                <a16:creationId xmlns:a16="http://schemas.microsoft.com/office/drawing/2014/main" id="{821729AE-3F8B-4B46-822A-F73AB2CD98F7}"/>
              </a:ext>
            </a:extLst>
          </p:cNvPr>
          <p:cNvSpPr>
            <a:spLocks noGrp="1"/>
          </p:cNvSpPr>
          <p:nvPr>
            <p:ph type="sldNum" sz="quarter" idx="12"/>
          </p:nvPr>
        </p:nvSpPr>
        <p:spPr/>
        <p:txBody>
          <a:bodyPr/>
          <a:lstStyle/>
          <a:p>
            <a:fld id="{7A1B9984-7521-4654-A226-A807E81EE154}" type="slidenum">
              <a:rPr lang="en-CA" smtClean="0"/>
              <a:t>22</a:t>
            </a:fld>
            <a:endParaRPr lang="en-CA"/>
          </a:p>
        </p:txBody>
      </p:sp>
    </p:spTree>
    <p:extLst>
      <p:ext uri="{BB962C8B-B14F-4D97-AF65-F5344CB8AC3E}">
        <p14:creationId xmlns:p14="http://schemas.microsoft.com/office/powerpoint/2010/main" val="31013175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FC985-C0BF-8B40-B33E-01DF5256F41B}"/>
              </a:ext>
            </a:extLst>
          </p:cNvPr>
          <p:cNvSpPr>
            <a:spLocks noGrp="1"/>
          </p:cNvSpPr>
          <p:nvPr>
            <p:ph type="title"/>
          </p:nvPr>
        </p:nvSpPr>
        <p:spPr/>
        <p:txBody>
          <a:bodyPr/>
          <a:lstStyle/>
          <a:p>
            <a:r>
              <a:rPr lang="en-US" dirty="0"/>
              <a:t>Multiple Linear Regression</a:t>
            </a:r>
          </a:p>
        </p:txBody>
      </p:sp>
      <p:sp>
        <p:nvSpPr>
          <p:cNvPr id="3" name="Content Placeholder 2">
            <a:extLst>
              <a:ext uri="{FF2B5EF4-FFF2-40B4-BE49-F238E27FC236}">
                <a16:creationId xmlns:a16="http://schemas.microsoft.com/office/drawing/2014/main" id="{EAC49149-0B13-8241-B4D0-46F8E5B6353B}"/>
              </a:ext>
            </a:extLst>
          </p:cNvPr>
          <p:cNvSpPr>
            <a:spLocks noGrp="1"/>
          </p:cNvSpPr>
          <p:nvPr>
            <p:ph idx="1"/>
          </p:nvPr>
        </p:nvSpPr>
        <p:spPr/>
        <p:txBody>
          <a:bodyPr>
            <a:normAutofit/>
          </a:bodyPr>
          <a:lstStyle/>
          <a:p>
            <a:r>
              <a:rPr lang="en-CA" b="1" dirty="0"/>
              <a:t>A Regression with two or more independent variables is called Multiple Regression</a:t>
            </a:r>
            <a:r>
              <a:rPr lang="en-CA" dirty="0"/>
              <a:t> </a:t>
            </a:r>
          </a:p>
          <a:p>
            <a:r>
              <a:rPr lang="en-CA" dirty="0"/>
              <a:t>It is more difficult to choose the best model, since several reasonable candidates may exist. </a:t>
            </a:r>
          </a:p>
          <a:p>
            <a:r>
              <a:rPr lang="en-CA" dirty="0"/>
              <a:t>It is more difficult to visualize what the best fitted model looks like (especially if there are more than two independent variables), since it is not possible to plot either the data or the fitted model directly in more than three dimensions. </a:t>
            </a:r>
          </a:p>
          <a:p>
            <a:r>
              <a:rPr lang="en-CA" dirty="0"/>
              <a:t>Computations are virtually impossible without access to a high-speed computer and a reliable packaged computer program. </a:t>
            </a:r>
          </a:p>
          <a:p>
            <a:endParaRPr lang="en-US" dirty="0"/>
          </a:p>
        </p:txBody>
      </p:sp>
      <p:sp>
        <p:nvSpPr>
          <p:cNvPr id="4" name="Slide Number Placeholder 3">
            <a:extLst>
              <a:ext uri="{FF2B5EF4-FFF2-40B4-BE49-F238E27FC236}">
                <a16:creationId xmlns:a16="http://schemas.microsoft.com/office/drawing/2014/main" id="{D2ED6E67-050B-C741-AE22-F3588E5739CE}"/>
              </a:ext>
            </a:extLst>
          </p:cNvPr>
          <p:cNvSpPr>
            <a:spLocks noGrp="1"/>
          </p:cNvSpPr>
          <p:nvPr>
            <p:ph type="sldNum" sz="quarter" idx="12"/>
          </p:nvPr>
        </p:nvSpPr>
        <p:spPr/>
        <p:txBody>
          <a:bodyPr/>
          <a:lstStyle/>
          <a:p>
            <a:fld id="{7A1B9984-7521-4654-A226-A807E81EE154}" type="slidenum">
              <a:rPr lang="en-CA" smtClean="0"/>
              <a:t>23</a:t>
            </a:fld>
            <a:endParaRPr lang="en-CA"/>
          </a:p>
        </p:txBody>
      </p:sp>
    </p:spTree>
    <p:extLst>
      <p:ext uri="{BB962C8B-B14F-4D97-AF65-F5344CB8AC3E}">
        <p14:creationId xmlns:p14="http://schemas.microsoft.com/office/powerpoint/2010/main" val="19320479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39944-A9D5-DD4C-8537-E5785DBE527D}"/>
              </a:ext>
            </a:extLst>
          </p:cNvPr>
          <p:cNvSpPr>
            <a:spLocks noGrp="1"/>
          </p:cNvSpPr>
          <p:nvPr>
            <p:ph type="title"/>
          </p:nvPr>
        </p:nvSpPr>
        <p:spPr/>
        <p:txBody>
          <a:bodyPr/>
          <a:lstStyle/>
          <a:p>
            <a:r>
              <a:rPr lang="en-US" dirty="0"/>
              <a:t>Multiple Linear Regression</a:t>
            </a:r>
          </a:p>
        </p:txBody>
      </p:sp>
      <p:sp>
        <p:nvSpPr>
          <p:cNvPr id="4" name="Slide Number Placeholder 3">
            <a:extLst>
              <a:ext uri="{FF2B5EF4-FFF2-40B4-BE49-F238E27FC236}">
                <a16:creationId xmlns:a16="http://schemas.microsoft.com/office/drawing/2014/main" id="{C1585BE2-004F-E64F-B162-6ADF5AAC3225}"/>
              </a:ext>
            </a:extLst>
          </p:cNvPr>
          <p:cNvSpPr>
            <a:spLocks noGrp="1"/>
          </p:cNvSpPr>
          <p:nvPr>
            <p:ph type="sldNum" sz="quarter" idx="12"/>
          </p:nvPr>
        </p:nvSpPr>
        <p:spPr/>
        <p:txBody>
          <a:bodyPr/>
          <a:lstStyle/>
          <a:p>
            <a:fld id="{7A1B9984-7521-4654-A226-A807E81EE154}" type="slidenum">
              <a:rPr lang="en-CA" smtClean="0"/>
              <a:t>24</a:t>
            </a:fld>
            <a:endParaRPr lang="en-CA"/>
          </a:p>
        </p:txBody>
      </p:sp>
      <p:pic>
        <p:nvPicPr>
          <p:cNvPr id="5" name="Content Placeholder 4" descr="Text&#10;&#10;Description automatically generated">
            <a:extLst>
              <a:ext uri="{FF2B5EF4-FFF2-40B4-BE49-F238E27FC236}">
                <a16:creationId xmlns:a16="http://schemas.microsoft.com/office/drawing/2014/main" id="{342B0094-AA4C-8E49-BAC7-D16B5737809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7057" y="1747510"/>
            <a:ext cx="12034943" cy="2836518"/>
          </a:xfrm>
          <a:prstGeom prst="rect">
            <a:avLst/>
          </a:prstGeom>
        </p:spPr>
      </p:pic>
      <p:pic>
        <p:nvPicPr>
          <p:cNvPr id="6" name="Picture 5" descr="Diagram&#10;&#10;Description automatically generated with medium confidence">
            <a:extLst>
              <a:ext uri="{FF2B5EF4-FFF2-40B4-BE49-F238E27FC236}">
                <a16:creationId xmlns:a16="http://schemas.microsoft.com/office/drawing/2014/main" id="{E41B698E-BFBB-E84D-8C9B-C9062DC5E9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639" y="4771689"/>
            <a:ext cx="5346700" cy="698500"/>
          </a:xfrm>
          <a:prstGeom prst="rect">
            <a:avLst/>
          </a:prstGeom>
        </p:spPr>
      </p:pic>
    </p:spTree>
    <p:extLst>
      <p:ext uri="{BB962C8B-B14F-4D97-AF65-F5344CB8AC3E}">
        <p14:creationId xmlns:p14="http://schemas.microsoft.com/office/powerpoint/2010/main" val="10716469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EE26D-5A48-EA4F-BBF6-747F87B573CA}"/>
              </a:ext>
            </a:extLst>
          </p:cNvPr>
          <p:cNvSpPr>
            <a:spLocks noGrp="1"/>
          </p:cNvSpPr>
          <p:nvPr>
            <p:ph type="title"/>
          </p:nvPr>
        </p:nvSpPr>
        <p:spPr/>
        <p:txBody>
          <a:bodyPr/>
          <a:lstStyle/>
          <a:p>
            <a:r>
              <a:rPr lang="en-US" dirty="0"/>
              <a:t>Point estimates of regression parameters</a:t>
            </a:r>
          </a:p>
        </p:txBody>
      </p:sp>
      <p:pic>
        <p:nvPicPr>
          <p:cNvPr id="6" name="Content Placeholder 5" descr="Text, letter&#10;&#10;Description automatically generated">
            <a:extLst>
              <a:ext uri="{FF2B5EF4-FFF2-40B4-BE49-F238E27FC236}">
                <a16:creationId xmlns:a16="http://schemas.microsoft.com/office/drawing/2014/main" id="{CE32ACE3-3756-5740-B570-278037C4219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85659" y="1486488"/>
            <a:ext cx="10458863" cy="3767931"/>
          </a:xfrm>
        </p:spPr>
      </p:pic>
      <p:sp>
        <p:nvSpPr>
          <p:cNvPr id="4" name="Slide Number Placeholder 3">
            <a:extLst>
              <a:ext uri="{FF2B5EF4-FFF2-40B4-BE49-F238E27FC236}">
                <a16:creationId xmlns:a16="http://schemas.microsoft.com/office/drawing/2014/main" id="{9CCFFC7F-7542-764F-A40C-D03AFF208CFA}"/>
              </a:ext>
            </a:extLst>
          </p:cNvPr>
          <p:cNvSpPr>
            <a:spLocks noGrp="1"/>
          </p:cNvSpPr>
          <p:nvPr>
            <p:ph type="sldNum" sz="quarter" idx="12"/>
          </p:nvPr>
        </p:nvSpPr>
        <p:spPr/>
        <p:txBody>
          <a:bodyPr/>
          <a:lstStyle/>
          <a:p>
            <a:fld id="{7A1B9984-7521-4654-A226-A807E81EE154}" type="slidenum">
              <a:rPr lang="en-CA" smtClean="0"/>
              <a:t>25</a:t>
            </a:fld>
            <a:endParaRPr lang="en-CA"/>
          </a:p>
        </p:txBody>
      </p:sp>
      <p:pic>
        <p:nvPicPr>
          <p:cNvPr id="8" name="Picture 7">
            <a:extLst>
              <a:ext uri="{FF2B5EF4-FFF2-40B4-BE49-F238E27FC236}">
                <a16:creationId xmlns:a16="http://schemas.microsoft.com/office/drawing/2014/main" id="{D9435001-85C2-404C-8B82-84633F0E14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9328" y="5545034"/>
            <a:ext cx="9706296" cy="634702"/>
          </a:xfrm>
          <a:prstGeom prst="rect">
            <a:avLst/>
          </a:prstGeom>
        </p:spPr>
      </p:pic>
    </p:spTree>
    <p:extLst>
      <p:ext uri="{BB962C8B-B14F-4D97-AF65-F5344CB8AC3E}">
        <p14:creationId xmlns:p14="http://schemas.microsoft.com/office/powerpoint/2010/main" val="26182112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96092-415C-7D40-B242-6E611B0B181A}"/>
              </a:ext>
            </a:extLst>
          </p:cNvPr>
          <p:cNvSpPr>
            <a:spLocks noGrp="1"/>
          </p:cNvSpPr>
          <p:nvPr>
            <p:ph type="title"/>
          </p:nvPr>
        </p:nvSpPr>
        <p:spPr/>
        <p:txBody>
          <a:bodyPr/>
          <a:lstStyle/>
          <a:p>
            <a:r>
              <a:rPr lang="en-US" dirty="0"/>
              <a:t>Least square point estimation</a:t>
            </a:r>
          </a:p>
        </p:txBody>
      </p:sp>
      <p:pic>
        <p:nvPicPr>
          <p:cNvPr id="6" name="Content Placeholder 5" descr="Text&#10;&#10;Description automatically generated">
            <a:extLst>
              <a:ext uri="{FF2B5EF4-FFF2-40B4-BE49-F238E27FC236}">
                <a16:creationId xmlns:a16="http://schemas.microsoft.com/office/drawing/2014/main" id="{8E7DCA2F-ED24-2C4C-B45E-0FC3FDAB94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1499" y="2996936"/>
            <a:ext cx="2501900" cy="2540000"/>
          </a:xfrm>
        </p:spPr>
      </p:pic>
      <p:sp>
        <p:nvSpPr>
          <p:cNvPr id="4" name="Slide Number Placeholder 3">
            <a:extLst>
              <a:ext uri="{FF2B5EF4-FFF2-40B4-BE49-F238E27FC236}">
                <a16:creationId xmlns:a16="http://schemas.microsoft.com/office/drawing/2014/main" id="{E5242480-22D0-DC4D-A96C-3DC7FCDA7FE8}"/>
              </a:ext>
            </a:extLst>
          </p:cNvPr>
          <p:cNvSpPr>
            <a:spLocks noGrp="1"/>
          </p:cNvSpPr>
          <p:nvPr>
            <p:ph type="sldNum" sz="quarter" idx="12"/>
          </p:nvPr>
        </p:nvSpPr>
        <p:spPr/>
        <p:txBody>
          <a:bodyPr/>
          <a:lstStyle/>
          <a:p>
            <a:fld id="{7A1B9984-7521-4654-A226-A807E81EE154}" type="slidenum">
              <a:rPr lang="en-CA" smtClean="0"/>
              <a:t>26</a:t>
            </a:fld>
            <a:endParaRPr lang="en-CA"/>
          </a:p>
        </p:txBody>
      </p:sp>
      <p:pic>
        <p:nvPicPr>
          <p:cNvPr id="9" name="Picture 8" descr="A picture containing diagram&#10;&#10;Description automatically generated">
            <a:extLst>
              <a:ext uri="{FF2B5EF4-FFF2-40B4-BE49-F238E27FC236}">
                <a16:creationId xmlns:a16="http://schemas.microsoft.com/office/drawing/2014/main" id="{B0D63093-AE2E-1043-BA73-9476C07DC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3399" y="2564856"/>
            <a:ext cx="8905518" cy="2917325"/>
          </a:xfrm>
          <a:prstGeom prst="rect">
            <a:avLst/>
          </a:prstGeom>
        </p:spPr>
      </p:pic>
    </p:spTree>
    <p:extLst>
      <p:ext uri="{BB962C8B-B14F-4D97-AF65-F5344CB8AC3E}">
        <p14:creationId xmlns:p14="http://schemas.microsoft.com/office/powerpoint/2010/main" val="38747105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DE4B40-2DD1-5040-8217-07CC1E4786B5}"/>
              </a:ext>
            </a:extLst>
          </p:cNvPr>
          <p:cNvSpPr>
            <a:spLocks noGrp="1"/>
          </p:cNvSpPr>
          <p:nvPr>
            <p:ph type="title"/>
          </p:nvPr>
        </p:nvSpPr>
        <p:spPr/>
        <p:txBody>
          <a:bodyPr/>
          <a:lstStyle/>
          <a:p>
            <a:r>
              <a:rPr lang="en-CA" dirty="0"/>
              <a:t>Interpreting the results</a:t>
            </a:r>
          </a:p>
        </p:txBody>
      </p:sp>
      <p:pic>
        <p:nvPicPr>
          <p:cNvPr id="6" name="Content Placeholder 5" descr="Text&#10;&#10;Description automatically generated">
            <a:extLst>
              <a:ext uri="{FF2B5EF4-FFF2-40B4-BE49-F238E27FC236}">
                <a16:creationId xmlns:a16="http://schemas.microsoft.com/office/drawing/2014/main" id="{6FE13C3E-DD01-C64D-B001-D5AA271F1B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5860" y="1783452"/>
            <a:ext cx="9899374" cy="1576240"/>
          </a:xfrm>
        </p:spPr>
      </p:pic>
      <p:sp>
        <p:nvSpPr>
          <p:cNvPr id="4" name="Slide Number Placeholder 3">
            <a:extLst>
              <a:ext uri="{FF2B5EF4-FFF2-40B4-BE49-F238E27FC236}">
                <a16:creationId xmlns:a16="http://schemas.microsoft.com/office/drawing/2014/main" id="{1D05C54D-018B-844E-A260-02BD85206B6B}"/>
              </a:ext>
            </a:extLst>
          </p:cNvPr>
          <p:cNvSpPr>
            <a:spLocks noGrp="1"/>
          </p:cNvSpPr>
          <p:nvPr>
            <p:ph type="sldNum" sz="quarter" idx="12"/>
          </p:nvPr>
        </p:nvSpPr>
        <p:spPr/>
        <p:txBody>
          <a:bodyPr/>
          <a:lstStyle/>
          <a:p>
            <a:fld id="{7A1B9984-7521-4654-A226-A807E81EE154}" type="slidenum">
              <a:rPr lang="en-CA" smtClean="0"/>
              <a:t>27</a:t>
            </a:fld>
            <a:endParaRPr lang="en-CA"/>
          </a:p>
        </p:txBody>
      </p:sp>
      <p:pic>
        <p:nvPicPr>
          <p:cNvPr id="9" name="Picture 8" descr="Text&#10;&#10;Description automatically generated">
            <a:extLst>
              <a:ext uri="{FF2B5EF4-FFF2-40B4-BE49-F238E27FC236}">
                <a16:creationId xmlns:a16="http://schemas.microsoft.com/office/drawing/2014/main" id="{20F0A67E-3F6A-704B-992C-ADE05CB89F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2121" y="3925741"/>
            <a:ext cx="9775561" cy="1481146"/>
          </a:xfrm>
          <a:prstGeom prst="rect">
            <a:avLst/>
          </a:prstGeom>
        </p:spPr>
      </p:pic>
    </p:spTree>
    <p:extLst>
      <p:ext uri="{BB962C8B-B14F-4D97-AF65-F5344CB8AC3E}">
        <p14:creationId xmlns:p14="http://schemas.microsoft.com/office/powerpoint/2010/main" val="307622189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E23B0-0264-D841-984A-CC8108988DCE}"/>
              </a:ext>
            </a:extLst>
          </p:cNvPr>
          <p:cNvSpPr>
            <a:spLocks noGrp="1"/>
          </p:cNvSpPr>
          <p:nvPr>
            <p:ph type="title"/>
          </p:nvPr>
        </p:nvSpPr>
        <p:spPr>
          <a:xfrm>
            <a:off x="1186898" y="351873"/>
            <a:ext cx="10515600" cy="1325563"/>
          </a:xfrm>
        </p:spPr>
        <p:txBody>
          <a:bodyPr/>
          <a:lstStyle/>
          <a:p>
            <a:r>
              <a:rPr lang="en-US" dirty="0"/>
              <a:t>Point Estimation: Advertising data</a:t>
            </a:r>
          </a:p>
        </p:txBody>
      </p:sp>
      <p:pic>
        <p:nvPicPr>
          <p:cNvPr id="6" name="Content Placeholder 5">
            <a:extLst>
              <a:ext uri="{FF2B5EF4-FFF2-40B4-BE49-F238E27FC236}">
                <a16:creationId xmlns:a16="http://schemas.microsoft.com/office/drawing/2014/main" id="{00323FA1-BD26-9949-8D87-907B1667287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86898" y="1467202"/>
            <a:ext cx="8844998" cy="699811"/>
          </a:xfrm>
        </p:spPr>
      </p:pic>
      <p:sp>
        <p:nvSpPr>
          <p:cNvPr id="4" name="Slide Number Placeholder 3">
            <a:extLst>
              <a:ext uri="{FF2B5EF4-FFF2-40B4-BE49-F238E27FC236}">
                <a16:creationId xmlns:a16="http://schemas.microsoft.com/office/drawing/2014/main" id="{526DC86D-52BB-B045-A4AE-ECA43790A34E}"/>
              </a:ext>
            </a:extLst>
          </p:cNvPr>
          <p:cNvSpPr>
            <a:spLocks noGrp="1"/>
          </p:cNvSpPr>
          <p:nvPr>
            <p:ph type="sldNum" sz="quarter" idx="12"/>
          </p:nvPr>
        </p:nvSpPr>
        <p:spPr/>
        <p:txBody>
          <a:bodyPr/>
          <a:lstStyle/>
          <a:p>
            <a:fld id="{7A1B9984-7521-4654-A226-A807E81EE154}" type="slidenum">
              <a:rPr lang="en-CA" smtClean="0"/>
              <a:t>28</a:t>
            </a:fld>
            <a:endParaRPr lang="en-CA"/>
          </a:p>
        </p:txBody>
      </p:sp>
      <p:pic>
        <p:nvPicPr>
          <p:cNvPr id="10" name="Picture 9" descr="Text&#10;&#10;Description automatically generated with medium confidence">
            <a:extLst>
              <a:ext uri="{FF2B5EF4-FFF2-40B4-BE49-F238E27FC236}">
                <a16:creationId xmlns:a16="http://schemas.microsoft.com/office/drawing/2014/main" id="{6038A4E5-0DB1-174F-812F-55C7715811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743" y="2310618"/>
            <a:ext cx="9249094" cy="1325563"/>
          </a:xfrm>
          <a:prstGeom prst="rect">
            <a:avLst/>
          </a:prstGeom>
        </p:spPr>
      </p:pic>
      <p:pic>
        <p:nvPicPr>
          <p:cNvPr id="5" name="Picture 4" descr="A screenshot of a computer&#10;&#10;Description automatically generated with low confidence">
            <a:extLst>
              <a:ext uri="{FF2B5EF4-FFF2-40B4-BE49-F238E27FC236}">
                <a16:creationId xmlns:a16="http://schemas.microsoft.com/office/drawing/2014/main" id="{53C8830C-5B88-5F4A-9DE6-F40C146E5E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13793" y="3884600"/>
            <a:ext cx="9975847" cy="2973400"/>
          </a:xfrm>
          <a:prstGeom prst="rect">
            <a:avLst/>
          </a:prstGeom>
        </p:spPr>
      </p:pic>
    </p:spTree>
    <p:extLst>
      <p:ext uri="{BB962C8B-B14F-4D97-AF65-F5344CB8AC3E}">
        <p14:creationId xmlns:p14="http://schemas.microsoft.com/office/powerpoint/2010/main" val="20054116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3E96-0B9F-3D4A-8171-03FF9E113BEB}"/>
              </a:ext>
            </a:extLst>
          </p:cNvPr>
          <p:cNvSpPr>
            <a:spLocks noGrp="1"/>
          </p:cNvSpPr>
          <p:nvPr>
            <p:ph type="title"/>
          </p:nvPr>
        </p:nvSpPr>
        <p:spPr/>
        <p:txBody>
          <a:bodyPr/>
          <a:lstStyle/>
          <a:p>
            <a:r>
              <a:rPr lang="en-US" dirty="0"/>
              <a:t>Objectives of regression</a:t>
            </a:r>
          </a:p>
        </p:txBody>
      </p:sp>
      <p:sp>
        <p:nvSpPr>
          <p:cNvPr id="3" name="Content Placeholder 2">
            <a:extLst>
              <a:ext uri="{FF2B5EF4-FFF2-40B4-BE49-F238E27FC236}">
                <a16:creationId xmlns:a16="http://schemas.microsoft.com/office/drawing/2014/main" id="{C6B9994E-A117-874D-86F1-E271B84E7392}"/>
              </a:ext>
            </a:extLst>
          </p:cNvPr>
          <p:cNvSpPr>
            <a:spLocks noGrp="1"/>
          </p:cNvSpPr>
          <p:nvPr>
            <p:ph idx="1"/>
          </p:nvPr>
        </p:nvSpPr>
        <p:spPr/>
        <p:txBody>
          <a:bodyPr/>
          <a:lstStyle/>
          <a:p>
            <a:r>
              <a:rPr lang="en-CA" dirty="0"/>
              <a:t>To establish a relationship between independent variable with depend variable. </a:t>
            </a:r>
          </a:p>
          <a:p>
            <a:pPr lvl="1"/>
            <a:r>
              <a:rPr lang="en-CA" dirty="0"/>
              <a:t>This is also called “association”</a:t>
            </a:r>
          </a:p>
          <a:p>
            <a:r>
              <a:rPr lang="en-CA" dirty="0"/>
              <a:t>To forecast new observations </a:t>
            </a:r>
          </a:p>
          <a:p>
            <a:pPr lvl="1"/>
            <a:r>
              <a:rPr lang="en-CA" dirty="0"/>
              <a:t>This is called “prediction”.</a:t>
            </a:r>
          </a:p>
          <a:p>
            <a:r>
              <a:rPr lang="en-CA" dirty="0"/>
              <a:t>They are somewhat related however not the same!  </a:t>
            </a:r>
          </a:p>
          <a:p>
            <a:endParaRPr lang="en-US" dirty="0"/>
          </a:p>
        </p:txBody>
      </p:sp>
      <p:sp>
        <p:nvSpPr>
          <p:cNvPr id="4" name="Slide Number Placeholder 3">
            <a:extLst>
              <a:ext uri="{FF2B5EF4-FFF2-40B4-BE49-F238E27FC236}">
                <a16:creationId xmlns:a16="http://schemas.microsoft.com/office/drawing/2014/main" id="{73ADF4BD-BFA9-CA4E-90BC-F87E9017DB66}"/>
              </a:ext>
            </a:extLst>
          </p:cNvPr>
          <p:cNvSpPr>
            <a:spLocks noGrp="1"/>
          </p:cNvSpPr>
          <p:nvPr>
            <p:ph type="sldNum" sz="quarter" idx="12"/>
          </p:nvPr>
        </p:nvSpPr>
        <p:spPr/>
        <p:txBody>
          <a:bodyPr/>
          <a:lstStyle/>
          <a:p>
            <a:fld id="{7A1B9984-7521-4654-A226-A807E81EE154}" type="slidenum">
              <a:rPr lang="en-CA" smtClean="0"/>
              <a:t>29</a:t>
            </a:fld>
            <a:endParaRPr lang="en-CA"/>
          </a:p>
        </p:txBody>
      </p:sp>
    </p:spTree>
    <p:extLst>
      <p:ext uri="{BB962C8B-B14F-4D97-AF65-F5344CB8AC3E}">
        <p14:creationId xmlns:p14="http://schemas.microsoft.com/office/powerpoint/2010/main" val="38755877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E080B-7761-4845-B0CA-2CB75ABB8CB8}"/>
              </a:ext>
            </a:extLst>
          </p:cNvPr>
          <p:cNvSpPr>
            <a:spLocks noGrp="1"/>
          </p:cNvSpPr>
          <p:nvPr>
            <p:ph type="ctrTitle"/>
          </p:nvPr>
        </p:nvSpPr>
        <p:spPr>
          <a:xfrm>
            <a:off x="1578279" y="1785343"/>
            <a:ext cx="9926784" cy="2342688"/>
          </a:xfrm>
        </p:spPr>
        <p:txBody>
          <a:bodyPr/>
          <a:lstStyle/>
          <a:p>
            <a:r>
              <a:rPr lang="en-US" dirty="0"/>
              <a:t>Round table self-introduction</a:t>
            </a:r>
          </a:p>
        </p:txBody>
      </p:sp>
      <p:sp>
        <p:nvSpPr>
          <p:cNvPr id="6" name="TextBox 5">
            <a:extLst>
              <a:ext uri="{FF2B5EF4-FFF2-40B4-BE49-F238E27FC236}">
                <a16:creationId xmlns:a16="http://schemas.microsoft.com/office/drawing/2014/main" id="{15B80048-F4A0-254E-B6B7-D938F15B2DBD}"/>
              </a:ext>
            </a:extLst>
          </p:cNvPr>
          <p:cNvSpPr txBox="1"/>
          <p:nvPr/>
        </p:nvSpPr>
        <p:spPr>
          <a:xfrm>
            <a:off x="1719618" y="4640239"/>
            <a:ext cx="8747266" cy="954107"/>
          </a:xfrm>
          <a:prstGeom prst="rect">
            <a:avLst/>
          </a:prstGeom>
          <a:noFill/>
        </p:spPr>
        <p:txBody>
          <a:bodyPr wrap="none" rtlCol="0">
            <a:spAutoFit/>
          </a:bodyPr>
          <a:lstStyle/>
          <a:p>
            <a:r>
              <a:rPr lang="en-US" sz="2800" dirty="0"/>
              <a:t>1. Your name</a:t>
            </a:r>
          </a:p>
          <a:p>
            <a:r>
              <a:rPr lang="en-US" sz="2800" dirty="0"/>
              <a:t>2. What kind of data are you analyzing or going to explore?</a:t>
            </a:r>
          </a:p>
        </p:txBody>
      </p:sp>
    </p:spTree>
    <p:extLst>
      <p:ext uri="{BB962C8B-B14F-4D97-AF65-F5344CB8AC3E}">
        <p14:creationId xmlns:p14="http://schemas.microsoft.com/office/powerpoint/2010/main" val="18789800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F60B8-97FE-7E49-9DF8-DF7159B03D39}"/>
              </a:ext>
            </a:extLst>
          </p:cNvPr>
          <p:cNvSpPr>
            <a:spLocks noGrp="1"/>
          </p:cNvSpPr>
          <p:nvPr>
            <p:ph type="title"/>
          </p:nvPr>
        </p:nvSpPr>
        <p:spPr>
          <a:xfrm>
            <a:off x="838200" y="365125"/>
            <a:ext cx="11022496" cy="780387"/>
          </a:xfrm>
        </p:spPr>
        <p:txBody>
          <a:bodyPr>
            <a:normAutofit/>
          </a:bodyPr>
          <a:lstStyle/>
          <a:p>
            <a:r>
              <a:rPr lang="en-CA" sz="3600" dirty="0"/>
              <a:t>Interval Estimate for Multiple Regression Coefficients </a:t>
            </a:r>
            <a:endParaRPr lang="en-US" sz="3600" dirty="0"/>
          </a:p>
        </p:txBody>
      </p:sp>
      <p:sp>
        <p:nvSpPr>
          <p:cNvPr id="4" name="Slide Number Placeholder 3">
            <a:extLst>
              <a:ext uri="{FF2B5EF4-FFF2-40B4-BE49-F238E27FC236}">
                <a16:creationId xmlns:a16="http://schemas.microsoft.com/office/drawing/2014/main" id="{E26CF366-EE92-854B-AF60-17BDE6261B97}"/>
              </a:ext>
            </a:extLst>
          </p:cNvPr>
          <p:cNvSpPr>
            <a:spLocks noGrp="1"/>
          </p:cNvSpPr>
          <p:nvPr>
            <p:ph type="sldNum" sz="quarter" idx="12"/>
          </p:nvPr>
        </p:nvSpPr>
        <p:spPr/>
        <p:txBody>
          <a:bodyPr/>
          <a:lstStyle/>
          <a:p>
            <a:fld id="{7A1B9984-7521-4654-A226-A807E81EE154}" type="slidenum">
              <a:rPr lang="en-CA" smtClean="0"/>
              <a:t>30</a:t>
            </a:fld>
            <a:endParaRPr lang="en-CA" dirty="0"/>
          </a:p>
        </p:txBody>
      </p:sp>
      <p:pic>
        <p:nvPicPr>
          <p:cNvPr id="10" name="Picture 9" descr="Text&#10;&#10;Description automatically generated">
            <a:extLst>
              <a:ext uri="{FF2B5EF4-FFF2-40B4-BE49-F238E27FC236}">
                <a16:creationId xmlns:a16="http://schemas.microsoft.com/office/drawing/2014/main" id="{980C1B9D-C4D7-B749-8FDF-5111BBC216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465286"/>
            <a:ext cx="5774129" cy="3201201"/>
          </a:xfrm>
          <a:prstGeom prst="rect">
            <a:avLst/>
          </a:prstGeom>
        </p:spPr>
      </p:pic>
      <p:pic>
        <p:nvPicPr>
          <p:cNvPr id="12" name="Picture 11" descr="Text, table&#10;&#10;Description automatically generated">
            <a:extLst>
              <a:ext uri="{FF2B5EF4-FFF2-40B4-BE49-F238E27FC236}">
                <a16:creationId xmlns:a16="http://schemas.microsoft.com/office/drawing/2014/main" id="{60244954-3116-C54F-86F8-CFFF094A38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71" y="1167112"/>
            <a:ext cx="5805213" cy="3399984"/>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68BFCF11-1704-EA4F-B7DD-F1D1E2993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2736" y="4774799"/>
            <a:ext cx="9249094" cy="1325563"/>
          </a:xfrm>
          <a:prstGeom prst="rect">
            <a:avLst/>
          </a:prstGeom>
        </p:spPr>
      </p:pic>
      <p:pic>
        <p:nvPicPr>
          <p:cNvPr id="5" name="Picture 4">
            <a:extLst>
              <a:ext uri="{FF2B5EF4-FFF2-40B4-BE49-F238E27FC236}">
                <a16:creationId xmlns:a16="http://schemas.microsoft.com/office/drawing/2014/main" id="{C131B612-DE85-63DD-0FBE-92B7B5E3E6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4162" y="6208674"/>
            <a:ext cx="9425542" cy="479874"/>
          </a:xfrm>
          <a:prstGeom prst="rect">
            <a:avLst/>
          </a:prstGeom>
        </p:spPr>
      </p:pic>
    </p:spTree>
    <p:extLst>
      <p:ext uri="{BB962C8B-B14F-4D97-AF65-F5344CB8AC3E}">
        <p14:creationId xmlns:p14="http://schemas.microsoft.com/office/powerpoint/2010/main" val="87592767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E800D-F3D6-C645-8CB2-161E05745D68}"/>
              </a:ext>
            </a:extLst>
          </p:cNvPr>
          <p:cNvSpPr>
            <a:spLocks noGrp="1"/>
          </p:cNvSpPr>
          <p:nvPr>
            <p:ph type="title"/>
          </p:nvPr>
        </p:nvSpPr>
        <p:spPr/>
        <p:txBody>
          <a:bodyPr/>
          <a:lstStyle/>
          <a:p>
            <a:r>
              <a:rPr lang="en-US" dirty="0"/>
              <a:t>Confidence interval</a:t>
            </a:r>
          </a:p>
        </p:txBody>
      </p:sp>
      <p:sp>
        <p:nvSpPr>
          <p:cNvPr id="4" name="Slide Number Placeholder 3">
            <a:extLst>
              <a:ext uri="{FF2B5EF4-FFF2-40B4-BE49-F238E27FC236}">
                <a16:creationId xmlns:a16="http://schemas.microsoft.com/office/drawing/2014/main" id="{39A36B73-A67C-EA4B-BA77-55296F0206B9}"/>
              </a:ext>
            </a:extLst>
          </p:cNvPr>
          <p:cNvSpPr>
            <a:spLocks noGrp="1"/>
          </p:cNvSpPr>
          <p:nvPr>
            <p:ph type="sldNum" sz="quarter" idx="12"/>
          </p:nvPr>
        </p:nvSpPr>
        <p:spPr/>
        <p:txBody>
          <a:bodyPr/>
          <a:lstStyle/>
          <a:p>
            <a:fld id="{7A1B9984-7521-4654-A226-A807E81EE154}" type="slidenum">
              <a:rPr lang="en-CA" smtClean="0"/>
              <a:t>31</a:t>
            </a:fld>
            <a:endParaRPr lang="en-CA"/>
          </a:p>
        </p:txBody>
      </p:sp>
      <p:pic>
        <p:nvPicPr>
          <p:cNvPr id="10" name="Content Placeholder 9" descr="A picture containing chart&#10;&#10;Description automatically generated">
            <a:extLst>
              <a:ext uri="{FF2B5EF4-FFF2-40B4-BE49-F238E27FC236}">
                <a16:creationId xmlns:a16="http://schemas.microsoft.com/office/drawing/2014/main" id="{8E0A647C-2DB6-618E-3173-0E9449D86FD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271305" y="2035743"/>
            <a:ext cx="5805506" cy="3607067"/>
          </a:xfrm>
        </p:spPr>
      </p:pic>
      <p:sp>
        <p:nvSpPr>
          <p:cNvPr id="8" name="TextBox 7">
            <a:extLst>
              <a:ext uri="{FF2B5EF4-FFF2-40B4-BE49-F238E27FC236}">
                <a16:creationId xmlns:a16="http://schemas.microsoft.com/office/drawing/2014/main" id="{7C0995B2-C935-E440-8EB0-2D008CDD2B0D}"/>
              </a:ext>
            </a:extLst>
          </p:cNvPr>
          <p:cNvSpPr txBox="1"/>
          <p:nvPr/>
        </p:nvSpPr>
        <p:spPr>
          <a:xfrm>
            <a:off x="6354147" y="6308209"/>
            <a:ext cx="5297732" cy="369332"/>
          </a:xfrm>
          <a:prstGeom prst="rect">
            <a:avLst/>
          </a:prstGeom>
          <a:noFill/>
        </p:spPr>
        <p:txBody>
          <a:bodyPr wrap="none" rtlCol="0">
            <a:spAutoFit/>
          </a:bodyPr>
          <a:lstStyle/>
          <a:p>
            <a:r>
              <a:rPr lang="en-US" dirty="0"/>
              <a:t>https://</a:t>
            </a:r>
            <a:r>
              <a:rPr lang="en-US" dirty="0" err="1"/>
              <a:t>www.wallstreetmojo.com</a:t>
            </a:r>
            <a:r>
              <a:rPr lang="en-US" dirty="0"/>
              <a:t>/confidence-interval/</a:t>
            </a:r>
          </a:p>
        </p:txBody>
      </p:sp>
      <p:sp>
        <p:nvSpPr>
          <p:cNvPr id="12" name="TextBox 11">
            <a:extLst>
              <a:ext uri="{FF2B5EF4-FFF2-40B4-BE49-F238E27FC236}">
                <a16:creationId xmlns:a16="http://schemas.microsoft.com/office/drawing/2014/main" id="{D0AD36A8-BEFD-5536-95DC-C3BC10DA1D0D}"/>
              </a:ext>
            </a:extLst>
          </p:cNvPr>
          <p:cNvSpPr txBox="1"/>
          <p:nvPr/>
        </p:nvSpPr>
        <p:spPr>
          <a:xfrm>
            <a:off x="1167063" y="2189747"/>
            <a:ext cx="4104242" cy="1815882"/>
          </a:xfrm>
          <a:prstGeom prst="rect">
            <a:avLst/>
          </a:prstGeom>
          <a:noFill/>
        </p:spPr>
        <p:txBody>
          <a:bodyPr wrap="square" rtlCol="0">
            <a:spAutoFit/>
          </a:bodyPr>
          <a:lstStyle/>
          <a:p>
            <a:pPr marL="285750" indent="-285750">
              <a:buFont typeface="Arial" panose="020B0604020202020204" pitchFamily="34" charset="0"/>
              <a:buChar char="•"/>
            </a:pPr>
            <a:r>
              <a:rPr lang="en-US" sz="2800" dirty="0"/>
              <a:t>Which term follows this distribution?</a:t>
            </a:r>
          </a:p>
          <a:p>
            <a:endParaRPr lang="en-US" sz="2800" dirty="0"/>
          </a:p>
          <a:p>
            <a:pPr marL="285750" indent="-285750">
              <a:buFont typeface="Arial" panose="020B0604020202020204" pitchFamily="34" charset="0"/>
              <a:buChar char="•"/>
            </a:pPr>
            <a:r>
              <a:rPr lang="en-US" sz="2800" dirty="0"/>
              <a:t>What is the distribution?</a:t>
            </a:r>
          </a:p>
        </p:txBody>
      </p:sp>
    </p:spTree>
    <p:extLst>
      <p:ext uri="{BB962C8B-B14F-4D97-AF65-F5344CB8AC3E}">
        <p14:creationId xmlns:p14="http://schemas.microsoft.com/office/powerpoint/2010/main" val="20285045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64A9E-9904-794A-BA9D-1308E7980D05}"/>
              </a:ext>
            </a:extLst>
          </p:cNvPr>
          <p:cNvSpPr>
            <a:spLocks noGrp="1"/>
          </p:cNvSpPr>
          <p:nvPr>
            <p:ph type="title"/>
          </p:nvPr>
        </p:nvSpPr>
        <p:spPr/>
        <p:txBody>
          <a:bodyPr/>
          <a:lstStyle/>
          <a:p>
            <a:r>
              <a:rPr lang="en-CA" dirty="0"/>
              <a:t>Evaluating Overall Model Utility </a:t>
            </a:r>
            <a:endParaRPr lang="en-US" dirty="0"/>
          </a:p>
        </p:txBody>
      </p:sp>
      <p:sp>
        <p:nvSpPr>
          <p:cNvPr id="3" name="Content Placeholder 2">
            <a:extLst>
              <a:ext uri="{FF2B5EF4-FFF2-40B4-BE49-F238E27FC236}">
                <a16:creationId xmlns:a16="http://schemas.microsoft.com/office/drawing/2014/main" id="{D3B65D09-72E3-7443-A31C-053639559758}"/>
              </a:ext>
            </a:extLst>
          </p:cNvPr>
          <p:cNvSpPr>
            <a:spLocks noGrp="1"/>
          </p:cNvSpPr>
          <p:nvPr>
            <p:ph idx="1"/>
          </p:nvPr>
        </p:nvSpPr>
        <p:spPr/>
        <p:txBody>
          <a:bodyPr/>
          <a:lstStyle/>
          <a:p>
            <a:r>
              <a:rPr lang="en-CA" dirty="0"/>
              <a:t>Full Model Test </a:t>
            </a:r>
          </a:p>
          <a:p>
            <a:endParaRPr lang="en-US" dirty="0"/>
          </a:p>
        </p:txBody>
      </p:sp>
      <p:sp>
        <p:nvSpPr>
          <p:cNvPr id="4" name="Slide Number Placeholder 3">
            <a:extLst>
              <a:ext uri="{FF2B5EF4-FFF2-40B4-BE49-F238E27FC236}">
                <a16:creationId xmlns:a16="http://schemas.microsoft.com/office/drawing/2014/main" id="{27E45AD2-32FE-FC46-B65B-60765D149A0D}"/>
              </a:ext>
            </a:extLst>
          </p:cNvPr>
          <p:cNvSpPr>
            <a:spLocks noGrp="1"/>
          </p:cNvSpPr>
          <p:nvPr>
            <p:ph type="sldNum" sz="quarter" idx="12"/>
          </p:nvPr>
        </p:nvSpPr>
        <p:spPr/>
        <p:txBody>
          <a:bodyPr/>
          <a:lstStyle/>
          <a:p>
            <a:fld id="{7A1B9984-7521-4654-A226-A807E81EE154}" type="slidenum">
              <a:rPr lang="en-CA" smtClean="0"/>
              <a:t>32</a:t>
            </a:fld>
            <a:endParaRPr lang="en-CA"/>
          </a:p>
        </p:txBody>
      </p:sp>
      <p:pic>
        <p:nvPicPr>
          <p:cNvPr id="6" name="Picture 5" descr="Text, letter&#10;&#10;Description automatically generated">
            <a:extLst>
              <a:ext uri="{FF2B5EF4-FFF2-40B4-BE49-F238E27FC236}">
                <a16:creationId xmlns:a16="http://schemas.microsoft.com/office/drawing/2014/main" id="{59C9FF1A-5AB3-1B47-8877-A377579896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7383" y="2644085"/>
            <a:ext cx="9437234" cy="1569830"/>
          </a:xfrm>
          <a:prstGeom prst="rect">
            <a:avLst/>
          </a:prstGeom>
        </p:spPr>
      </p:pic>
    </p:spTree>
    <p:extLst>
      <p:ext uri="{BB962C8B-B14F-4D97-AF65-F5344CB8AC3E}">
        <p14:creationId xmlns:p14="http://schemas.microsoft.com/office/powerpoint/2010/main" val="20825284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E10634-B564-5149-9DBE-69E0DB7E3358}"/>
              </a:ext>
            </a:extLst>
          </p:cNvPr>
          <p:cNvSpPr>
            <a:spLocks noGrp="1"/>
          </p:cNvSpPr>
          <p:nvPr>
            <p:ph type="title"/>
          </p:nvPr>
        </p:nvSpPr>
        <p:spPr/>
        <p:txBody>
          <a:bodyPr>
            <a:normAutofit/>
          </a:bodyPr>
          <a:lstStyle/>
          <a:p>
            <a:r>
              <a:rPr lang="en-CA" sz="3600" dirty="0"/>
              <a:t>The Analysis of Variance for Multiple Linear Regression </a:t>
            </a:r>
            <a:endParaRPr lang="en-US" sz="3600" dirty="0"/>
          </a:p>
        </p:txBody>
      </p:sp>
      <p:pic>
        <p:nvPicPr>
          <p:cNvPr id="6" name="Content Placeholder 5" descr="Table&#10;&#10;Description automatically generated">
            <a:extLst>
              <a:ext uri="{FF2B5EF4-FFF2-40B4-BE49-F238E27FC236}">
                <a16:creationId xmlns:a16="http://schemas.microsoft.com/office/drawing/2014/main" id="{BF1024F7-E5E3-A845-A6A5-DB8F8668E72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2160867"/>
            <a:ext cx="12192000" cy="3583259"/>
          </a:xfrm>
        </p:spPr>
      </p:pic>
      <p:sp>
        <p:nvSpPr>
          <p:cNvPr id="4" name="Slide Number Placeholder 3">
            <a:extLst>
              <a:ext uri="{FF2B5EF4-FFF2-40B4-BE49-F238E27FC236}">
                <a16:creationId xmlns:a16="http://schemas.microsoft.com/office/drawing/2014/main" id="{5A11883B-2B2C-D744-8C02-3FBF65DFAADA}"/>
              </a:ext>
            </a:extLst>
          </p:cNvPr>
          <p:cNvSpPr>
            <a:spLocks noGrp="1"/>
          </p:cNvSpPr>
          <p:nvPr>
            <p:ph type="sldNum" sz="quarter" idx="12"/>
          </p:nvPr>
        </p:nvSpPr>
        <p:spPr/>
        <p:txBody>
          <a:bodyPr/>
          <a:lstStyle/>
          <a:p>
            <a:fld id="{7A1B9984-7521-4654-A226-A807E81EE154}" type="slidenum">
              <a:rPr lang="en-CA" smtClean="0"/>
              <a:t>33</a:t>
            </a:fld>
            <a:endParaRPr lang="en-CA"/>
          </a:p>
        </p:txBody>
      </p:sp>
    </p:spTree>
    <p:extLst>
      <p:ext uri="{BB962C8B-B14F-4D97-AF65-F5344CB8AC3E}">
        <p14:creationId xmlns:p14="http://schemas.microsoft.com/office/powerpoint/2010/main" val="42201350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ext, letter&#10;&#10;Description automatically generated">
            <a:extLst>
              <a:ext uri="{FF2B5EF4-FFF2-40B4-BE49-F238E27FC236}">
                <a16:creationId xmlns:a16="http://schemas.microsoft.com/office/drawing/2014/main" id="{992771EA-EEE1-8C42-ACA4-68DBA3B014C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16835" y="182133"/>
            <a:ext cx="8667952" cy="6539342"/>
          </a:xfrm>
        </p:spPr>
      </p:pic>
      <p:sp>
        <p:nvSpPr>
          <p:cNvPr id="4" name="Slide Number Placeholder 3">
            <a:extLst>
              <a:ext uri="{FF2B5EF4-FFF2-40B4-BE49-F238E27FC236}">
                <a16:creationId xmlns:a16="http://schemas.microsoft.com/office/drawing/2014/main" id="{32021FDC-666C-8943-B338-2E4C17832AD0}"/>
              </a:ext>
            </a:extLst>
          </p:cNvPr>
          <p:cNvSpPr>
            <a:spLocks noGrp="1"/>
          </p:cNvSpPr>
          <p:nvPr>
            <p:ph type="sldNum" sz="quarter" idx="12"/>
          </p:nvPr>
        </p:nvSpPr>
        <p:spPr/>
        <p:txBody>
          <a:bodyPr/>
          <a:lstStyle/>
          <a:p>
            <a:fld id="{7A1B9984-7521-4654-A226-A807E81EE154}" type="slidenum">
              <a:rPr lang="en-CA" smtClean="0"/>
              <a:t>34</a:t>
            </a:fld>
            <a:endParaRPr lang="en-CA"/>
          </a:p>
        </p:txBody>
      </p:sp>
    </p:spTree>
    <p:extLst>
      <p:ext uri="{BB962C8B-B14F-4D97-AF65-F5344CB8AC3E}">
        <p14:creationId xmlns:p14="http://schemas.microsoft.com/office/powerpoint/2010/main" val="25830905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B485F64E-2F5F-374C-BF6A-8FBD87D28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54355" y="365124"/>
            <a:ext cx="8439511" cy="5704371"/>
          </a:xfrm>
        </p:spPr>
      </p:pic>
      <p:sp>
        <p:nvSpPr>
          <p:cNvPr id="4" name="Slide Number Placeholder 3">
            <a:extLst>
              <a:ext uri="{FF2B5EF4-FFF2-40B4-BE49-F238E27FC236}">
                <a16:creationId xmlns:a16="http://schemas.microsoft.com/office/drawing/2014/main" id="{E1634EE2-6A0A-E346-B0A3-FE17FD0BF4D8}"/>
              </a:ext>
            </a:extLst>
          </p:cNvPr>
          <p:cNvSpPr>
            <a:spLocks noGrp="1"/>
          </p:cNvSpPr>
          <p:nvPr>
            <p:ph type="sldNum" sz="quarter" idx="12"/>
          </p:nvPr>
        </p:nvSpPr>
        <p:spPr/>
        <p:txBody>
          <a:bodyPr/>
          <a:lstStyle/>
          <a:p>
            <a:fld id="{7A1B9984-7521-4654-A226-A807E81EE154}" type="slidenum">
              <a:rPr lang="en-CA" smtClean="0"/>
              <a:t>35</a:t>
            </a:fld>
            <a:endParaRPr lang="en-CA"/>
          </a:p>
        </p:txBody>
      </p:sp>
    </p:spTree>
    <p:extLst>
      <p:ext uri="{BB962C8B-B14F-4D97-AF65-F5344CB8AC3E}">
        <p14:creationId xmlns:p14="http://schemas.microsoft.com/office/powerpoint/2010/main" val="30837862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Graphical user interface, text, application&#10;&#10;Description automatically generated">
            <a:extLst>
              <a:ext uri="{FF2B5EF4-FFF2-40B4-BE49-F238E27FC236}">
                <a16:creationId xmlns:a16="http://schemas.microsoft.com/office/drawing/2014/main" id="{AEF2B109-41A4-FA48-B7C4-3EB6F53456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22900" y="251209"/>
            <a:ext cx="7604393" cy="5664497"/>
          </a:xfrm>
        </p:spPr>
      </p:pic>
      <p:sp>
        <p:nvSpPr>
          <p:cNvPr id="4" name="Slide Number Placeholder 3">
            <a:extLst>
              <a:ext uri="{FF2B5EF4-FFF2-40B4-BE49-F238E27FC236}">
                <a16:creationId xmlns:a16="http://schemas.microsoft.com/office/drawing/2014/main" id="{1CF94488-012F-324A-A440-C8C35FEB8E36}"/>
              </a:ext>
            </a:extLst>
          </p:cNvPr>
          <p:cNvSpPr>
            <a:spLocks noGrp="1"/>
          </p:cNvSpPr>
          <p:nvPr>
            <p:ph type="sldNum" sz="quarter" idx="12"/>
          </p:nvPr>
        </p:nvSpPr>
        <p:spPr/>
        <p:txBody>
          <a:bodyPr/>
          <a:lstStyle/>
          <a:p>
            <a:fld id="{7A1B9984-7521-4654-A226-A807E81EE154}" type="slidenum">
              <a:rPr lang="en-CA" smtClean="0"/>
              <a:t>36</a:t>
            </a:fld>
            <a:endParaRPr lang="en-CA"/>
          </a:p>
        </p:txBody>
      </p:sp>
      <p:sp>
        <p:nvSpPr>
          <p:cNvPr id="7" name="Rectangle 6">
            <a:extLst>
              <a:ext uri="{FF2B5EF4-FFF2-40B4-BE49-F238E27FC236}">
                <a16:creationId xmlns:a16="http://schemas.microsoft.com/office/drawing/2014/main" id="{7CB8BF9E-FE28-3642-8EDF-90133244C294}"/>
              </a:ext>
            </a:extLst>
          </p:cNvPr>
          <p:cNvSpPr/>
          <p:nvPr/>
        </p:nvSpPr>
        <p:spPr>
          <a:xfrm>
            <a:off x="1940303" y="6308209"/>
            <a:ext cx="5528437" cy="369332"/>
          </a:xfrm>
          <a:prstGeom prst="rect">
            <a:avLst/>
          </a:prstGeom>
        </p:spPr>
        <p:txBody>
          <a:bodyPr wrap="none">
            <a:spAutoFit/>
          </a:bodyPr>
          <a:lstStyle/>
          <a:p>
            <a:r>
              <a:rPr lang="en-US" dirty="0"/>
              <a:t>https://</a:t>
            </a:r>
            <a:r>
              <a:rPr lang="en-US" dirty="0" err="1"/>
              <a:t>stattrek.com</a:t>
            </a:r>
            <a:r>
              <a:rPr lang="en-US" dirty="0"/>
              <a:t>/online-calculator/f-</a:t>
            </a:r>
            <a:r>
              <a:rPr lang="en-US" dirty="0" err="1"/>
              <a:t>distribution.aspx</a:t>
            </a:r>
            <a:endParaRPr lang="en-US" dirty="0"/>
          </a:p>
        </p:txBody>
      </p:sp>
    </p:spTree>
    <p:extLst>
      <p:ext uri="{BB962C8B-B14F-4D97-AF65-F5344CB8AC3E}">
        <p14:creationId xmlns:p14="http://schemas.microsoft.com/office/powerpoint/2010/main" val="7174350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2A451-43FF-2745-AB33-1202FBB1B7C6}"/>
              </a:ext>
            </a:extLst>
          </p:cNvPr>
          <p:cNvSpPr>
            <a:spLocks noGrp="1"/>
          </p:cNvSpPr>
          <p:nvPr>
            <p:ph type="title"/>
          </p:nvPr>
        </p:nvSpPr>
        <p:spPr>
          <a:xfrm>
            <a:off x="838200" y="365126"/>
            <a:ext cx="10515600" cy="1105866"/>
          </a:xfrm>
        </p:spPr>
        <p:txBody>
          <a:bodyPr/>
          <a:lstStyle/>
          <a:p>
            <a:r>
              <a:rPr lang="en-US" altLang="zh-CN" dirty="0"/>
              <a:t>ANOVA</a:t>
            </a:r>
            <a:r>
              <a:rPr lang="zh-CN" altLang="en-US" dirty="0"/>
              <a:t> </a:t>
            </a:r>
            <a:r>
              <a:rPr lang="en-US" altLang="zh-CN" dirty="0"/>
              <a:t>table</a:t>
            </a:r>
            <a:r>
              <a:rPr lang="zh-CN" altLang="en-US" dirty="0"/>
              <a:t> </a:t>
            </a:r>
            <a:r>
              <a:rPr lang="en-US" altLang="zh-CN" dirty="0"/>
              <a:t>for</a:t>
            </a:r>
            <a:r>
              <a:rPr lang="zh-CN" altLang="en-US" dirty="0"/>
              <a:t> </a:t>
            </a:r>
            <a:r>
              <a:rPr lang="en-US" altLang="zh-CN" dirty="0"/>
              <a:t>advertising</a:t>
            </a:r>
            <a:r>
              <a:rPr lang="zh-CN" altLang="en-US" dirty="0"/>
              <a:t> </a:t>
            </a:r>
            <a:r>
              <a:rPr lang="en-US" altLang="zh-CN" dirty="0"/>
              <a:t>data</a:t>
            </a:r>
            <a:r>
              <a:rPr lang="zh-CN" altLang="en-US" dirty="0"/>
              <a:t> </a:t>
            </a:r>
            <a:endParaRPr lang="en-US" dirty="0"/>
          </a:p>
        </p:txBody>
      </p:sp>
      <p:pic>
        <p:nvPicPr>
          <p:cNvPr id="6" name="Content Placeholder 5" descr="Table&#10;&#10;Description automatically generated">
            <a:extLst>
              <a:ext uri="{FF2B5EF4-FFF2-40B4-BE49-F238E27FC236}">
                <a16:creationId xmlns:a16="http://schemas.microsoft.com/office/drawing/2014/main" id="{4C227D2D-DD3E-0A42-9CC9-BF92995365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20488"/>
            <a:ext cx="11891126" cy="3317771"/>
          </a:xfrm>
        </p:spPr>
      </p:pic>
      <p:sp>
        <p:nvSpPr>
          <p:cNvPr id="4" name="Slide Number Placeholder 3">
            <a:extLst>
              <a:ext uri="{FF2B5EF4-FFF2-40B4-BE49-F238E27FC236}">
                <a16:creationId xmlns:a16="http://schemas.microsoft.com/office/drawing/2014/main" id="{823852E4-52BE-BE47-800E-53CAC77A57A6}"/>
              </a:ext>
            </a:extLst>
          </p:cNvPr>
          <p:cNvSpPr>
            <a:spLocks noGrp="1"/>
          </p:cNvSpPr>
          <p:nvPr>
            <p:ph type="sldNum" sz="quarter" idx="12"/>
          </p:nvPr>
        </p:nvSpPr>
        <p:spPr/>
        <p:txBody>
          <a:bodyPr/>
          <a:lstStyle/>
          <a:p>
            <a:fld id="{7A1B9984-7521-4654-A226-A807E81EE154}" type="slidenum">
              <a:rPr lang="en-CA" smtClean="0"/>
              <a:t>37</a:t>
            </a:fld>
            <a:endParaRPr lang="en-CA"/>
          </a:p>
        </p:txBody>
      </p:sp>
      <p:pic>
        <p:nvPicPr>
          <p:cNvPr id="10" name="Picture 9" descr="Text&#10;&#10;Description automatically generated">
            <a:extLst>
              <a:ext uri="{FF2B5EF4-FFF2-40B4-BE49-F238E27FC236}">
                <a16:creationId xmlns:a16="http://schemas.microsoft.com/office/drawing/2014/main" id="{74BA42BB-AADA-B942-AB8B-E6C0FC0FBF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7929" y="4742721"/>
            <a:ext cx="9245600" cy="1701800"/>
          </a:xfrm>
          <a:prstGeom prst="rect">
            <a:avLst/>
          </a:prstGeom>
        </p:spPr>
      </p:pic>
    </p:spTree>
    <p:extLst>
      <p:ext uri="{BB962C8B-B14F-4D97-AF65-F5344CB8AC3E}">
        <p14:creationId xmlns:p14="http://schemas.microsoft.com/office/powerpoint/2010/main" val="104956487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51E918-B0A7-6F45-A998-94EA9B4A139C}"/>
              </a:ext>
            </a:extLst>
          </p:cNvPr>
          <p:cNvSpPr>
            <a:spLocks noGrp="1"/>
          </p:cNvSpPr>
          <p:nvPr>
            <p:ph type="title"/>
          </p:nvPr>
        </p:nvSpPr>
        <p:spPr/>
        <p:txBody>
          <a:bodyPr>
            <a:normAutofit/>
          </a:bodyPr>
          <a:lstStyle/>
          <a:p>
            <a:r>
              <a:rPr lang="en-CA" dirty="0"/>
              <a:t>Partial Test </a:t>
            </a:r>
            <a:br>
              <a:rPr lang="en-CA" dirty="0"/>
            </a:br>
            <a:r>
              <a:rPr lang="en-CA" dirty="0"/>
              <a:t>Individual Coefficients Test (t-test) </a:t>
            </a:r>
            <a:endParaRPr lang="en-US" dirty="0"/>
          </a:p>
        </p:txBody>
      </p:sp>
      <p:pic>
        <p:nvPicPr>
          <p:cNvPr id="6" name="Content Placeholder 5" descr="Text, letter&#10;&#10;Description automatically generated">
            <a:extLst>
              <a:ext uri="{FF2B5EF4-FFF2-40B4-BE49-F238E27FC236}">
                <a16:creationId xmlns:a16="http://schemas.microsoft.com/office/drawing/2014/main" id="{14766441-F0BE-7A45-A00E-4F7B2328127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9467" y="1690688"/>
            <a:ext cx="7988300" cy="2628900"/>
          </a:xfrm>
        </p:spPr>
      </p:pic>
      <p:sp>
        <p:nvSpPr>
          <p:cNvPr id="4" name="Slide Number Placeholder 3">
            <a:extLst>
              <a:ext uri="{FF2B5EF4-FFF2-40B4-BE49-F238E27FC236}">
                <a16:creationId xmlns:a16="http://schemas.microsoft.com/office/drawing/2014/main" id="{14CA0238-9917-044D-BE41-30E6DD0BA811}"/>
              </a:ext>
            </a:extLst>
          </p:cNvPr>
          <p:cNvSpPr>
            <a:spLocks noGrp="1"/>
          </p:cNvSpPr>
          <p:nvPr>
            <p:ph type="sldNum" sz="quarter" idx="12"/>
          </p:nvPr>
        </p:nvSpPr>
        <p:spPr/>
        <p:txBody>
          <a:bodyPr/>
          <a:lstStyle/>
          <a:p>
            <a:fld id="{7A1B9984-7521-4654-A226-A807E81EE154}" type="slidenum">
              <a:rPr lang="en-CA" smtClean="0"/>
              <a:t>38</a:t>
            </a:fld>
            <a:endParaRPr lang="en-CA"/>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435E726-854E-DF49-B2F8-1F718FD19CAB}"/>
                  </a:ext>
                </a:extLst>
              </p:cNvPr>
              <p:cNvSpPr txBox="1"/>
              <p:nvPr/>
            </p:nvSpPr>
            <p:spPr>
              <a:xfrm>
                <a:off x="5470266" y="2236203"/>
                <a:ext cx="5883534" cy="675378"/>
              </a:xfrm>
              <a:prstGeom prst="rect">
                <a:avLst/>
              </a:prstGeom>
              <a:noFill/>
            </p:spPr>
            <p:txBody>
              <a:bodyPr wrap="none" lIns="0" tIns="0" rIns="0" bIns="0" rtlCol="0">
                <a:spAutoFit/>
              </a:bodyPr>
              <a:lstStyle/>
              <a:p>
                <a:r>
                  <a:rPr lang="en-US" sz="2800" dirty="0"/>
                  <a:t>T</a:t>
                </a:r>
                <a14:m>
                  <m:oMath xmlns:m="http://schemas.openxmlformats.org/officeDocument/2006/math">
                    <m:r>
                      <a:rPr lang="en-CA" sz="2800" b="0" i="1" smtClean="0">
                        <a:latin typeface="Cambria Math" panose="02040503050406030204" pitchFamily="18" charset="0"/>
                      </a:rPr>
                      <m:t>=</m:t>
                    </m:r>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𝑆𝑎𝑚𝑝𝑙𝑒</m:t>
                        </m:r>
                        <m:r>
                          <a:rPr lang="en-CA" sz="2800" b="0" i="1" smtClean="0">
                            <a:latin typeface="Cambria Math" panose="02040503050406030204" pitchFamily="18" charset="0"/>
                          </a:rPr>
                          <m:t> </m:t>
                        </m:r>
                        <m:r>
                          <a:rPr lang="en-CA" sz="2800" b="0" i="1" smtClean="0">
                            <a:latin typeface="Cambria Math" panose="02040503050406030204" pitchFamily="18" charset="0"/>
                          </a:rPr>
                          <m:t>𝑠𝑡𝑎𝑡𝑖𝑠𝑡𝑖𝑐</m:t>
                        </m:r>
                        <m:r>
                          <a:rPr lang="en-CA" sz="2800" b="0" i="1" smtClean="0">
                            <a:latin typeface="Cambria Math" panose="02040503050406030204" pitchFamily="18" charset="0"/>
                          </a:rPr>
                          <m:t> −</m:t>
                        </m:r>
                        <m:r>
                          <a:rPr lang="en-CA" sz="2800" b="0" i="1" smtClean="0">
                            <a:latin typeface="Cambria Math" panose="02040503050406030204" pitchFamily="18" charset="0"/>
                          </a:rPr>
                          <m:t>𝑝𝑜𝑝𝑢𝑙𝑎𝑡𝑖𝑜𝑛</m:t>
                        </m:r>
                        <m:r>
                          <a:rPr lang="en-CA" sz="2800" b="0" i="1" smtClean="0">
                            <a:latin typeface="Cambria Math" panose="02040503050406030204" pitchFamily="18" charset="0"/>
                          </a:rPr>
                          <m:t>  </m:t>
                        </m:r>
                        <m:r>
                          <a:rPr lang="en-CA" sz="2800" b="0" i="1" smtClean="0">
                            <a:latin typeface="Cambria Math" panose="02040503050406030204" pitchFamily="18" charset="0"/>
                          </a:rPr>
                          <m:t>𝑝𝑎𝑟𝑎𝑚𝑒𝑡𝑒𝑟</m:t>
                        </m:r>
                      </m:num>
                      <m:den>
                        <m:r>
                          <a:rPr lang="en-CA" sz="2800" b="0" i="1" smtClean="0">
                            <a:latin typeface="Cambria Math" panose="02040503050406030204" pitchFamily="18" charset="0"/>
                          </a:rPr>
                          <m:t>𝑒𝑠𝑡𝑖𝑚𝑎𝑡𝑒𝑑</m:t>
                        </m:r>
                        <m:r>
                          <a:rPr lang="en-CA" sz="2800" b="0" i="1" smtClean="0">
                            <a:latin typeface="Cambria Math" panose="02040503050406030204" pitchFamily="18" charset="0"/>
                          </a:rPr>
                          <m:t> </m:t>
                        </m:r>
                        <m:r>
                          <a:rPr lang="en-CA" sz="2800" b="0" i="1" smtClean="0">
                            <a:latin typeface="Cambria Math" panose="02040503050406030204" pitchFamily="18" charset="0"/>
                          </a:rPr>
                          <m:t>𝑠𝑡𝑎𝑛𝑑𝑎𝑟𝑑</m:t>
                        </m:r>
                        <m:r>
                          <a:rPr lang="en-CA" sz="2800" b="0" i="1" smtClean="0">
                            <a:latin typeface="Cambria Math" panose="02040503050406030204" pitchFamily="18" charset="0"/>
                          </a:rPr>
                          <m:t> </m:t>
                        </m:r>
                        <m:r>
                          <a:rPr lang="en-CA" sz="2800" b="0" i="1" smtClean="0">
                            <a:latin typeface="Cambria Math" panose="02040503050406030204" pitchFamily="18" charset="0"/>
                          </a:rPr>
                          <m:t>𝑒𝑟𝑟𝑜𝑟</m:t>
                        </m:r>
                        <m:r>
                          <a:rPr lang="en-CA" sz="2800" b="0" i="1" smtClean="0">
                            <a:latin typeface="Cambria Math" panose="02040503050406030204" pitchFamily="18" charset="0"/>
                          </a:rPr>
                          <m:t> </m:t>
                        </m:r>
                        <m:r>
                          <a:rPr lang="en-CA" sz="2800" b="0" i="1" smtClean="0">
                            <a:latin typeface="Cambria Math" panose="02040503050406030204" pitchFamily="18" charset="0"/>
                          </a:rPr>
                          <m:t>𝑜𝑓</m:t>
                        </m:r>
                        <m:r>
                          <a:rPr lang="en-CA" sz="2800" b="0" i="1" smtClean="0">
                            <a:latin typeface="Cambria Math" panose="02040503050406030204" pitchFamily="18" charset="0"/>
                          </a:rPr>
                          <m:t> </m:t>
                        </m:r>
                        <m:r>
                          <a:rPr lang="en-CA" sz="2800" b="0" i="1" smtClean="0">
                            <a:latin typeface="Cambria Math" panose="02040503050406030204" pitchFamily="18" charset="0"/>
                          </a:rPr>
                          <m:t>𝑠𝑡𝑎𝑡𝑖𝑠𝑡𝑖𝑐</m:t>
                        </m:r>
                      </m:den>
                    </m:f>
                  </m:oMath>
                </a14:m>
                <a:endParaRPr lang="en-US" sz="2800" dirty="0"/>
              </a:p>
            </p:txBody>
          </p:sp>
        </mc:Choice>
        <mc:Fallback xmlns="">
          <p:sp>
            <p:nvSpPr>
              <p:cNvPr id="5" name="TextBox 4">
                <a:extLst>
                  <a:ext uri="{FF2B5EF4-FFF2-40B4-BE49-F238E27FC236}">
                    <a16:creationId xmlns:a16="http://schemas.microsoft.com/office/drawing/2014/main" id="{D435E726-854E-DF49-B2F8-1F718FD19CAB}"/>
                  </a:ext>
                </a:extLst>
              </p:cNvPr>
              <p:cNvSpPr txBox="1">
                <a:spLocks noRot="1" noChangeAspect="1" noMove="1" noResize="1" noEditPoints="1" noAdjustHandles="1" noChangeArrowheads="1" noChangeShapeType="1" noTextEdit="1"/>
              </p:cNvSpPr>
              <p:nvPr/>
            </p:nvSpPr>
            <p:spPr>
              <a:xfrm>
                <a:off x="5470266" y="2236203"/>
                <a:ext cx="5883534" cy="675378"/>
              </a:xfrm>
              <a:prstGeom prst="rect">
                <a:avLst/>
              </a:prstGeom>
              <a:blipFill>
                <a:blip r:embed="rId3"/>
                <a:stretch>
                  <a:fillRect l="-3656" t="-5556" r="-645" b="-20370"/>
                </a:stretch>
              </a:blipFill>
            </p:spPr>
            <p:txBody>
              <a:bodyPr/>
              <a:lstStyle/>
              <a:p>
                <a:r>
                  <a:rPr lang="en-US">
                    <a:noFill/>
                  </a:rPr>
                  <a:t> </a:t>
                </a:r>
              </a:p>
            </p:txBody>
          </p:sp>
        </mc:Fallback>
      </mc:AlternateContent>
      <p:pic>
        <p:nvPicPr>
          <p:cNvPr id="10" name="Picture 9" descr="A picture containing text&#10;&#10;Description automatically generated">
            <a:extLst>
              <a:ext uri="{FF2B5EF4-FFF2-40B4-BE49-F238E27FC236}">
                <a16:creationId xmlns:a16="http://schemas.microsoft.com/office/drawing/2014/main" id="{0973F6FD-DDC3-DC4E-9B98-534C4764E3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1401" y="4039380"/>
            <a:ext cx="4833729" cy="2559033"/>
          </a:xfrm>
          <a:prstGeom prst="rect">
            <a:avLst/>
          </a:prstGeom>
        </p:spPr>
      </p:pic>
      <p:sp>
        <p:nvSpPr>
          <p:cNvPr id="3" name="Oval 2">
            <a:extLst>
              <a:ext uri="{FF2B5EF4-FFF2-40B4-BE49-F238E27FC236}">
                <a16:creationId xmlns:a16="http://schemas.microsoft.com/office/drawing/2014/main" id="{15EF4E74-A1B8-2EC1-BBC9-46B8D2201FA5}"/>
              </a:ext>
            </a:extLst>
          </p:cNvPr>
          <p:cNvSpPr/>
          <p:nvPr/>
        </p:nvSpPr>
        <p:spPr>
          <a:xfrm>
            <a:off x="2650435" y="3288195"/>
            <a:ext cx="662608" cy="475422"/>
          </a:xfrm>
          <a:prstGeom prst="ellipse">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7946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E656B4A8-21FD-6941-93B2-86D0A90CD6B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32718" y="238540"/>
            <a:ext cx="9176174" cy="4838493"/>
          </a:xfrm>
        </p:spPr>
      </p:pic>
      <p:sp>
        <p:nvSpPr>
          <p:cNvPr id="4" name="Slide Number Placeholder 3">
            <a:extLst>
              <a:ext uri="{FF2B5EF4-FFF2-40B4-BE49-F238E27FC236}">
                <a16:creationId xmlns:a16="http://schemas.microsoft.com/office/drawing/2014/main" id="{1BD7F574-0991-1E42-88A8-45CA8E8DE072}"/>
              </a:ext>
            </a:extLst>
          </p:cNvPr>
          <p:cNvSpPr>
            <a:spLocks noGrp="1"/>
          </p:cNvSpPr>
          <p:nvPr>
            <p:ph type="sldNum" sz="quarter" idx="12"/>
          </p:nvPr>
        </p:nvSpPr>
        <p:spPr/>
        <p:txBody>
          <a:bodyPr/>
          <a:lstStyle/>
          <a:p>
            <a:fld id="{7A1B9984-7521-4654-A226-A807E81EE154}" type="slidenum">
              <a:rPr lang="en-CA" smtClean="0"/>
              <a:t>39</a:t>
            </a:fld>
            <a:endParaRPr lang="en-CA"/>
          </a:p>
        </p:txBody>
      </p:sp>
      <p:sp>
        <p:nvSpPr>
          <p:cNvPr id="7" name="TextBox 6">
            <a:extLst>
              <a:ext uri="{FF2B5EF4-FFF2-40B4-BE49-F238E27FC236}">
                <a16:creationId xmlns:a16="http://schemas.microsoft.com/office/drawing/2014/main" id="{DA7EB6B8-1B5A-9D49-8CF9-0D3F4051B148}"/>
              </a:ext>
            </a:extLst>
          </p:cNvPr>
          <p:cNvSpPr txBox="1"/>
          <p:nvPr/>
        </p:nvSpPr>
        <p:spPr>
          <a:xfrm>
            <a:off x="1364974" y="5473148"/>
            <a:ext cx="10227928" cy="369332"/>
          </a:xfrm>
          <a:prstGeom prst="rect">
            <a:avLst/>
          </a:prstGeom>
          <a:noFill/>
        </p:spPr>
        <p:txBody>
          <a:bodyPr wrap="none" rtlCol="0">
            <a:spAutoFit/>
          </a:bodyPr>
          <a:lstStyle/>
          <a:p>
            <a:r>
              <a:rPr lang="en-US" dirty="0"/>
              <a:t>https://</a:t>
            </a:r>
            <a:r>
              <a:rPr lang="en-US" dirty="0" err="1"/>
              <a:t>www.dropbox.com</a:t>
            </a:r>
            <a:r>
              <a:rPr lang="en-US" dirty="0"/>
              <a:t>/s/vt3r7iy38ina018/Screen%20Shot%202021-02-18%20at%2003.07.56.png?dl=0</a:t>
            </a:r>
          </a:p>
        </p:txBody>
      </p:sp>
    </p:spTree>
    <p:extLst>
      <p:ext uri="{BB962C8B-B14F-4D97-AF65-F5344CB8AC3E}">
        <p14:creationId xmlns:p14="http://schemas.microsoft.com/office/powerpoint/2010/main" val="2404940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3CB511E-1BBA-406B-A630-91C61142661C}"/>
              </a:ext>
            </a:extLst>
          </p:cNvPr>
          <p:cNvSpPr>
            <a:spLocks noGrp="1"/>
          </p:cNvSpPr>
          <p:nvPr>
            <p:ph type="subTitle" idx="1"/>
          </p:nvPr>
        </p:nvSpPr>
        <p:spPr>
          <a:xfrm>
            <a:off x="1471030" y="840974"/>
            <a:ext cx="8461864" cy="714931"/>
          </a:xfrm>
        </p:spPr>
        <p:txBody>
          <a:bodyPr>
            <a:normAutofit/>
          </a:bodyPr>
          <a:lstStyle/>
          <a:p>
            <a:r>
              <a:rPr lang="en-CA" sz="3600" dirty="0">
                <a:solidFill>
                  <a:schemeClr val="accent1"/>
                </a:solidFill>
                <a:latin typeface="+mj-lt"/>
                <a:ea typeface="Cambria Math" panose="02040503050406030204" pitchFamily="18" charset="0"/>
              </a:rPr>
              <a:t>Course Information</a:t>
            </a:r>
          </a:p>
        </p:txBody>
      </p:sp>
      <p:sp>
        <p:nvSpPr>
          <p:cNvPr id="6" name="Text Placeholder 4">
            <a:extLst>
              <a:ext uri="{FF2B5EF4-FFF2-40B4-BE49-F238E27FC236}">
                <a16:creationId xmlns:a16="http://schemas.microsoft.com/office/drawing/2014/main" id="{E8476DDF-44C1-4811-BE49-19C7E1DFD831}"/>
              </a:ext>
            </a:extLst>
          </p:cNvPr>
          <p:cNvSpPr txBox="1">
            <a:spLocks/>
          </p:cNvSpPr>
          <p:nvPr/>
        </p:nvSpPr>
        <p:spPr>
          <a:xfrm>
            <a:off x="1471030" y="1849662"/>
            <a:ext cx="9980215" cy="438388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0"/>
              </a:spcBef>
              <a:buFont typeface="Arial" panose="020B0604020202020204" pitchFamily="34" charset="0"/>
              <a:buNone/>
              <a:defRPr sz="1400" b="1" kern="1200">
                <a:solidFill>
                  <a:schemeClr val="accent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US" sz="2400" b="0" dirty="0">
                <a:solidFill>
                  <a:schemeClr val="tx1"/>
                </a:solidFill>
                <a:ea typeface="Cambria Math" panose="02040503050406030204" pitchFamily="18" charset="0"/>
              </a:rPr>
              <a:t>Course Components (3 Assignments, 2 Quizzes, and 1 Final Project)</a:t>
            </a:r>
          </a:p>
          <a:p>
            <a:pPr marL="971550" lvl="1" indent="-285750"/>
            <a:r>
              <a:rPr lang="en-US" dirty="0"/>
              <a:t>Assignments: 3 x 15%</a:t>
            </a:r>
          </a:p>
          <a:p>
            <a:pPr marL="971550" lvl="1" indent="-285750"/>
            <a:r>
              <a:rPr lang="en-US" dirty="0"/>
              <a:t>Quizzes: 2 x 10% </a:t>
            </a:r>
          </a:p>
          <a:p>
            <a:pPr marL="971550" lvl="1" indent="-285750"/>
            <a:r>
              <a:rPr lang="en-US" dirty="0"/>
              <a:t>Project: 35% = written (25%) + Presentation (10%)</a:t>
            </a:r>
          </a:p>
          <a:p>
            <a:pPr marL="285750" indent="-285750">
              <a:buFont typeface="Arial" panose="020B0604020202020204" pitchFamily="34" charset="0"/>
              <a:buChar char="•"/>
            </a:pPr>
            <a:r>
              <a:rPr lang="en-US" sz="2400" b="0" dirty="0">
                <a:solidFill>
                  <a:schemeClr val="tx1"/>
                </a:solidFill>
                <a:ea typeface="Cambria Math" panose="02040503050406030204" pitchFamily="18" charset="0"/>
              </a:rPr>
              <a:t>Project Information (Project Checkpoint, Project Report, and Project Presentation)</a:t>
            </a:r>
          </a:p>
          <a:p>
            <a:pPr marL="971550" lvl="1" indent="-285750"/>
            <a:r>
              <a:rPr lang="en-US" b="0" dirty="0">
                <a:solidFill>
                  <a:schemeClr val="tx1"/>
                </a:solidFill>
              </a:rPr>
              <a:t>Project Check Point is due on March 13 @ 11:59 pm</a:t>
            </a:r>
            <a:r>
              <a:rPr lang="en-CA" b="0" dirty="0">
                <a:solidFill>
                  <a:schemeClr val="tx1"/>
                </a:solidFill>
              </a:rPr>
              <a:t> </a:t>
            </a:r>
            <a:endParaRPr lang="en-US" b="0" dirty="0">
              <a:solidFill>
                <a:schemeClr val="tx1"/>
              </a:solidFill>
            </a:endParaRPr>
          </a:p>
          <a:p>
            <a:pPr marL="971550" lvl="1" indent="-285750"/>
            <a:r>
              <a:rPr lang="en-US" b="0" dirty="0">
                <a:solidFill>
                  <a:schemeClr val="tx1"/>
                </a:solidFill>
              </a:rPr>
              <a:t>Final Project Report is due on March 30 @ 11:59 pm</a:t>
            </a:r>
            <a:r>
              <a:rPr lang="en-CA" b="0" dirty="0">
                <a:solidFill>
                  <a:schemeClr val="tx1"/>
                </a:solidFill>
              </a:rPr>
              <a:t> </a:t>
            </a:r>
          </a:p>
          <a:p>
            <a:pPr marL="971550" lvl="1" indent="-285750"/>
            <a:r>
              <a:rPr lang="en-CA" b="0" dirty="0">
                <a:solidFill>
                  <a:schemeClr val="tx1"/>
                </a:solidFill>
                <a:ea typeface="Cambria Math" panose="02040503050406030204" pitchFamily="18" charset="0"/>
              </a:rPr>
              <a:t>Project presentation on April 5</a:t>
            </a:r>
            <a:r>
              <a:rPr lang="en-CA" dirty="0">
                <a:ea typeface="Cambria Math" panose="02040503050406030204" pitchFamily="18" charset="0"/>
              </a:rPr>
              <a:t>.</a:t>
            </a:r>
            <a:endParaRPr lang="en-US" sz="2400" b="0" dirty="0">
              <a:solidFill>
                <a:schemeClr val="tx1"/>
              </a:solidFill>
              <a:ea typeface="Cambria Math" panose="02040503050406030204" pitchFamily="18" charset="0"/>
            </a:endParaRPr>
          </a:p>
          <a:p>
            <a:pPr marL="285750" indent="-285750">
              <a:buFont typeface="Arial" panose="020B0604020202020204" pitchFamily="34" charset="0"/>
              <a:buChar char="•"/>
            </a:pPr>
            <a:r>
              <a:rPr lang="en-US" sz="2400" b="0" dirty="0">
                <a:solidFill>
                  <a:schemeClr val="tx1"/>
                </a:solidFill>
                <a:ea typeface="Cambria Math" panose="02040503050406030204" pitchFamily="18" charset="0"/>
              </a:rPr>
              <a:t>Software (R-Studio)</a:t>
            </a:r>
            <a:endParaRPr lang="en-CA" sz="1800" b="0" dirty="0">
              <a:solidFill>
                <a:schemeClr val="tx1"/>
              </a:solidFill>
              <a:latin typeface="Cambria Math" panose="02040503050406030204" pitchFamily="18" charset="0"/>
              <a:ea typeface="Cambria Math" panose="02040503050406030204" pitchFamily="18" charset="0"/>
            </a:endParaRPr>
          </a:p>
        </p:txBody>
      </p:sp>
    </p:spTree>
    <p:extLst>
      <p:ext uri="{BB962C8B-B14F-4D97-AF65-F5344CB8AC3E}">
        <p14:creationId xmlns:p14="http://schemas.microsoft.com/office/powerpoint/2010/main" val="39169410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F51DD-C7AE-5042-BCC9-FF25A59C96CB}"/>
              </a:ext>
            </a:extLst>
          </p:cNvPr>
          <p:cNvSpPr>
            <a:spLocks noGrp="1"/>
          </p:cNvSpPr>
          <p:nvPr>
            <p:ph type="title"/>
          </p:nvPr>
        </p:nvSpPr>
        <p:spPr/>
        <p:txBody>
          <a:bodyPr/>
          <a:lstStyle/>
          <a:p>
            <a:r>
              <a:rPr lang="en-CA" dirty="0"/>
              <a:t>Partial F test </a:t>
            </a:r>
            <a:endParaRPr lang="en-US" dirty="0"/>
          </a:p>
        </p:txBody>
      </p:sp>
      <p:pic>
        <p:nvPicPr>
          <p:cNvPr id="6" name="Content Placeholder 5" descr="Text, letter&#10;&#10;Description automatically generated">
            <a:extLst>
              <a:ext uri="{FF2B5EF4-FFF2-40B4-BE49-F238E27FC236}">
                <a16:creationId xmlns:a16="http://schemas.microsoft.com/office/drawing/2014/main" id="{8D817000-4DCD-2F4B-AE2B-FF64D63977B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20730" y="1850023"/>
            <a:ext cx="6892928" cy="1325563"/>
          </a:xfrm>
        </p:spPr>
      </p:pic>
      <p:sp>
        <p:nvSpPr>
          <p:cNvPr id="4" name="Slide Number Placeholder 3">
            <a:extLst>
              <a:ext uri="{FF2B5EF4-FFF2-40B4-BE49-F238E27FC236}">
                <a16:creationId xmlns:a16="http://schemas.microsoft.com/office/drawing/2014/main" id="{1AB1126C-5828-2147-A026-312B9DE711DA}"/>
              </a:ext>
            </a:extLst>
          </p:cNvPr>
          <p:cNvSpPr>
            <a:spLocks noGrp="1"/>
          </p:cNvSpPr>
          <p:nvPr>
            <p:ph type="sldNum" sz="quarter" idx="12"/>
          </p:nvPr>
        </p:nvSpPr>
        <p:spPr/>
        <p:txBody>
          <a:bodyPr/>
          <a:lstStyle/>
          <a:p>
            <a:fld id="{7A1B9984-7521-4654-A226-A807E81EE154}" type="slidenum">
              <a:rPr lang="en-CA" smtClean="0"/>
              <a:t>40</a:t>
            </a:fld>
            <a:endParaRPr lang="en-CA"/>
          </a:p>
        </p:txBody>
      </p:sp>
      <p:pic>
        <p:nvPicPr>
          <p:cNvPr id="8" name="Picture 7" descr="Text, letter&#10;&#10;Description automatically generated">
            <a:extLst>
              <a:ext uri="{FF2B5EF4-FFF2-40B4-BE49-F238E27FC236}">
                <a16:creationId xmlns:a16="http://schemas.microsoft.com/office/drawing/2014/main" id="{BDAD28DD-1A19-1647-B745-60AB5A4A67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416" y="3682415"/>
            <a:ext cx="10154245" cy="2927350"/>
          </a:xfrm>
          <a:prstGeom prst="rect">
            <a:avLst/>
          </a:prstGeom>
        </p:spPr>
      </p:pic>
    </p:spTree>
    <p:extLst>
      <p:ext uri="{BB962C8B-B14F-4D97-AF65-F5344CB8AC3E}">
        <p14:creationId xmlns:p14="http://schemas.microsoft.com/office/powerpoint/2010/main" val="325195884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AD5740-9DB3-5D4F-A28B-94C8F8D4A6EC}"/>
              </a:ext>
            </a:extLst>
          </p:cNvPr>
          <p:cNvSpPr>
            <a:spLocks noGrp="1"/>
          </p:cNvSpPr>
          <p:nvPr>
            <p:ph type="title"/>
          </p:nvPr>
        </p:nvSpPr>
        <p:spPr/>
        <p:txBody>
          <a:bodyPr/>
          <a:lstStyle/>
          <a:p>
            <a:r>
              <a:rPr lang="en-US" altLang="zh-CN" dirty="0"/>
              <a:t>Advertising</a:t>
            </a:r>
            <a:r>
              <a:rPr lang="zh-CN" altLang="en-US" dirty="0"/>
              <a:t> </a:t>
            </a:r>
            <a:r>
              <a:rPr lang="en-US" altLang="zh-CN" dirty="0"/>
              <a:t>data</a:t>
            </a:r>
            <a:endParaRPr lang="en-US" dirty="0"/>
          </a:p>
        </p:txBody>
      </p:sp>
      <p:pic>
        <p:nvPicPr>
          <p:cNvPr id="6" name="Content Placeholder 5" descr="Text, table&#10;&#10;Description automatically generated">
            <a:extLst>
              <a:ext uri="{FF2B5EF4-FFF2-40B4-BE49-F238E27FC236}">
                <a16:creationId xmlns:a16="http://schemas.microsoft.com/office/drawing/2014/main" id="{BF683BC8-A041-BB48-A015-D3FC823210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39549" y="1825625"/>
            <a:ext cx="8639135" cy="4895850"/>
          </a:xfrm>
        </p:spPr>
      </p:pic>
      <p:sp>
        <p:nvSpPr>
          <p:cNvPr id="4" name="Slide Number Placeholder 3">
            <a:extLst>
              <a:ext uri="{FF2B5EF4-FFF2-40B4-BE49-F238E27FC236}">
                <a16:creationId xmlns:a16="http://schemas.microsoft.com/office/drawing/2014/main" id="{B507CA9A-5317-2846-8D45-552AF6AB306E}"/>
              </a:ext>
            </a:extLst>
          </p:cNvPr>
          <p:cNvSpPr>
            <a:spLocks noGrp="1"/>
          </p:cNvSpPr>
          <p:nvPr>
            <p:ph type="sldNum" sz="quarter" idx="12"/>
          </p:nvPr>
        </p:nvSpPr>
        <p:spPr/>
        <p:txBody>
          <a:bodyPr/>
          <a:lstStyle/>
          <a:p>
            <a:fld id="{7A1B9984-7521-4654-A226-A807E81EE154}" type="slidenum">
              <a:rPr lang="en-CA" smtClean="0"/>
              <a:t>41</a:t>
            </a:fld>
            <a:endParaRPr lang="en-CA"/>
          </a:p>
        </p:txBody>
      </p:sp>
    </p:spTree>
    <p:extLst>
      <p:ext uri="{BB962C8B-B14F-4D97-AF65-F5344CB8AC3E}">
        <p14:creationId xmlns:p14="http://schemas.microsoft.com/office/powerpoint/2010/main" val="2185744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0B426-6011-CC4A-AD2B-1E0914959DFF}"/>
              </a:ext>
            </a:extLst>
          </p:cNvPr>
          <p:cNvSpPr>
            <a:spLocks noGrp="1"/>
          </p:cNvSpPr>
          <p:nvPr>
            <p:ph type="title"/>
          </p:nvPr>
        </p:nvSpPr>
        <p:spPr/>
        <p:txBody>
          <a:bodyPr/>
          <a:lstStyle/>
          <a:p>
            <a:r>
              <a:rPr lang="en-US" dirty="0"/>
              <a:t>Advertising data</a:t>
            </a:r>
          </a:p>
        </p:txBody>
      </p:sp>
      <p:sp>
        <p:nvSpPr>
          <p:cNvPr id="3" name="Content Placeholder 2">
            <a:extLst>
              <a:ext uri="{FF2B5EF4-FFF2-40B4-BE49-F238E27FC236}">
                <a16:creationId xmlns:a16="http://schemas.microsoft.com/office/drawing/2014/main" id="{F1052447-D369-CC4F-A401-3FC52E2E2E94}"/>
              </a:ext>
            </a:extLst>
          </p:cNvPr>
          <p:cNvSpPr>
            <a:spLocks noGrp="1"/>
          </p:cNvSpPr>
          <p:nvPr>
            <p:ph idx="1"/>
          </p:nvPr>
        </p:nvSpPr>
        <p:spPr/>
        <p:txBody>
          <a:bodyPr/>
          <a:lstStyle/>
          <a:p>
            <a:r>
              <a:rPr lang="en-CA" dirty="0"/>
              <a:t>From the Advertising example, after dropping the variable newspaper off the full model, the reduced output shows that </a:t>
            </a:r>
          </a:p>
          <a:p>
            <a:endParaRPr lang="en-US" dirty="0"/>
          </a:p>
        </p:txBody>
      </p:sp>
      <p:sp>
        <p:nvSpPr>
          <p:cNvPr id="4" name="Slide Number Placeholder 3">
            <a:extLst>
              <a:ext uri="{FF2B5EF4-FFF2-40B4-BE49-F238E27FC236}">
                <a16:creationId xmlns:a16="http://schemas.microsoft.com/office/drawing/2014/main" id="{ABC3253F-20E5-964B-8027-A80F471B8DF2}"/>
              </a:ext>
            </a:extLst>
          </p:cNvPr>
          <p:cNvSpPr>
            <a:spLocks noGrp="1"/>
          </p:cNvSpPr>
          <p:nvPr>
            <p:ph type="sldNum" sz="quarter" idx="12"/>
          </p:nvPr>
        </p:nvSpPr>
        <p:spPr/>
        <p:txBody>
          <a:bodyPr/>
          <a:lstStyle/>
          <a:p>
            <a:fld id="{7A1B9984-7521-4654-A226-A807E81EE154}" type="slidenum">
              <a:rPr lang="en-CA" smtClean="0"/>
              <a:t>42</a:t>
            </a:fld>
            <a:endParaRPr lang="en-CA"/>
          </a:p>
        </p:txBody>
      </p:sp>
      <p:pic>
        <p:nvPicPr>
          <p:cNvPr id="6" name="Picture 5" descr="Text&#10;&#10;Description automatically generated">
            <a:extLst>
              <a:ext uri="{FF2B5EF4-FFF2-40B4-BE49-F238E27FC236}">
                <a16:creationId xmlns:a16="http://schemas.microsoft.com/office/drawing/2014/main" id="{1B39AE76-EB5C-404A-9703-B6F301CFE1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1296" y="3100893"/>
            <a:ext cx="7886700" cy="2565400"/>
          </a:xfrm>
          <a:prstGeom prst="rect">
            <a:avLst/>
          </a:prstGeom>
        </p:spPr>
      </p:pic>
    </p:spTree>
    <p:extLst>
      <p:ext uri="{BB962C8B-B14F-4D97-AF65-F5344CB8AC3E}">
        <p14:creationId xmlns:p14="http://schemas.microsoft.com/office/powerpoint/2010/main" val="8725134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95A9B-B984-C447-84EC-D8D73F919478}"/>
              </a:ext>
            </a:extLst>
          </p:cNvPr>
          <p:cNvSpPr>
            <a:spLocks noGrp="1"/>
          </p:cNvSpPr>
          <p:nvPr>
            <p:ph type="title"/>
          </p:nvPr>
        </p:nvSpPr>
        <p:spPr/>
        <p:txBody>
          <a:bodyPr/>
          <a:lstStyle/>
          <a:p>
            <a:r>
              <a:rPr lang="en-CA" dirty="0"/>
              <a:t>Model Fit </a:t>
            </a:r>
            <a:endParaRPr lang="en-US" dirty="0"/>
          </a:p>
        </p:txBody>
      </p:sp>
      <p:sp>
        <p:nvSpPr>
          <p:cNvPr id="3" name="Content Placeholder 2">
            <a:extLst>
              <a:ext uri="{FF2B5EF4-FFF2-40B4-BE49-F238E27FC236}">
                <a16:creationId xmlns:a16="http://schemas.microsoft.com/office/drawing/2014/main" id="{29A0CEDF-5B03-0345-A24F-4EBAEF0435AE}"/>
              </a:ext>
            </a:extLst>
          </p:cNvPr>
          <p:cNvSpPr>
            <a:spLocks noGrp="1"/>
          </p:cNvSpPr>
          <p:nvPr>
            <p:ph idx="1"/>
          </p:nvPr>
        </p:nvSpPr>
        <p:spPr>
          <a:xfrm>
            <a:off x="838200" y="1457012"/>
            <a:ext cx="10515600" cy="5400988"/>
          </a:xfrm>
        </p:spPr>
        <p:txBody>
          <a:bodyPr>
            <a:normAutofit/>
          </a:bodyPr>
          <a:lstStyle/>
          <a:p>
            <a:r>
              <a:rPr lang="en-CA" dirty="0"/>
              <a:t>𝑅</a:t>
            </a:r>
            <a:r>
              <a:rPr lang="en-CA" baseline="30000" dirty="0"/>
              <a:t>2</a:t>
            </a:r>
            <a:r>
              <a:rPr lang="en-CA" dirty="0"/>
              <a:t> (Coefficient of Determination), the fraction of variation explained. </a:t>
            </a:r>
          </a:p>
          <a:p>
            <a:endParaRPr lang="en-CA" dirty="0"/>
          </a:p>
          <a:p>
            <a:pPr marL="0" indent="0">
              <a:buNone/>
            </a:pPr>
            <a:endParaRPr lang="en-CA" dirty="0"/>
          </a:p>
          <a:p>
            <a:pPr marL="0" indent="0">
              <a:buNone/>
            </a:pPr>
            <a:endParaRPr lang="en-CA" dirty="0"/>
          </a:p>
          <a:p>
            <a:r>
              <a:rPr lang="en-CA" dirty="0"/>
              <a:t>RSE (Residual Standard Error: 𝑠) </a:t>
            </a:r>
          </a:p>
          <a:p>
            <a:endParaRPr lang="en-CA" dirty="0"/>
          </a:p>
          <a:p>
            <a:endParaRPr lang="en-CA" dirty="0"/>
          </a:p>
          <a:p>
            <a:endParaRPr lang="en-US" dirty="0"/>
          </a:p>
        </p:txBody>
      </p:sp>
      <p:sp>
        <p:nvSpPr>
          <p:cNvPr id="4" name="Slide Number Placeholder 3">
            <a:extLst>
              <a:ext uri="{FF2B5EF4-FFF2-40B4-BE49-F238E27FC236}">
                <a16:creationId xmlns:a16="http://schemas.microsoft.com/office/drawing/2014/main" id="{24BF2052-2005-064C-B0E2-D7A81D26BC1B}"/>
              </a:ext>
            </a:extLst>
          </p:cNvPr>
          <p:cNvSpPr>
            <a:spLocks noGrp="1"/>
          </p:cNvSpPr>
          <p:nvPr>
            <p:ph type="sldNum" sz="quarter" idx="12"/>
          </p:nvPr>
        </p:nvSpPr>
        <p:spPr/>
        <p:txBody>
          <a:bodyPr/>
          <a:lstStyle/>
          <a:p>
            <a:fld id="{7A1B9984-7521-4654-A226-A807E81EE154}" type="slidenum">
              <a:rPr lang="en-CA" smtClean="0"/>
              <a:t>43</a:t>
            </a:fld>
            <a:endParaRPr lang="en-CA"/>
          </a:p>
        </p:txBody>
      </p:sp>
    </p:spTree>
    <p:extLst>
      <p:ext uri="{BB962C8B-B14F-4D97-AF65-F5344CB8AC3E}">
        <p14:creationId xmlns:p14="http://schemas.microsoft.com/office/powerpoint/2010/main" val="36267924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CFA14-4D45-1F4C-870F-BE392A3651C8}"/>
              </a:ext>
            </a:extLst>
          </p:cNvPr>
          <p:cNvSpPr>
            <a:spLocks noGrp="1"/>
          </p:cNvSpPr>
          <p:nvPr>
            <p:ph type="title"/>
          </p:nvPr>
        </p:nvSpPr>
        <p:spPr/>
        <p:txBody>
          <a:bodyPr/>
          <a:lstStyle/>
          <a:p>
            <a:r>
              <a:rPr lang="en-CA" dirty="0"/>
              <a:t>𝑅</a:t>
            </a:r>
            <a:r>
              <a:rPr lang="en-CA" baseline="30000" dirty="0"/>
              <a:t>2</a:t>
            </a:r>
            <a:r>
              <a:rPr lang="en-CA" dirty="0"/>
              <a:t> (Coefficient of Determination)</a:t>
            </a:r>
            <a:endParaRPr lang="en-US" dirty="0"/>
          </a:p>
        </p:txBody>
      </p:sp>
      <p:pic>
        <p:nvPicPr>
          <p:cNvPr id="6" name="Content Placeholder 5" descr="Diagram&#10;&#10;Description automatically generated">
            <a:extLst>
              <a:ext uri="{FF2B5EF4-FFF2-40B4-BE49-F238E27FC236}">
                <a16:creationId xmlns:a16="http://schemas.microsoft.com/office/drawing/2014/main" id="{1A475D50-FB89-7C43-8822-FF47E815BC4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5309" y="3717380"/>
            <a:ext cx="5813808" cy="2995529"/>
          </a:xfrm>
        </p:spPr>
      </p:pic>
      <p:sp>
        <p:nvSpPr>
          <p:cNvPr id="4" name="Slide Number Placeholder 3">
            <a:extLst>
              <a:ext uri="{FF2B5EF4-FFF2-40B4-BE49-F238E27FC236}">
                <a16:creationId xmlns:a16="http://schemas.microsoft.com/office/drawing/2014/main" id="{04EAA0F4-CBF5-364E-8784-7118D148C9B1}"/>
              </a:ext>
            </a:extLst>
          </p:cNvPr>
          <p:cNvSpPr>
            <a:spLocks noGrp="1"/>
          </p:cNvSpPr>
          <p:nvPr>
            <p:ph type="sldNum" sz="quarter" idx="12"/>
          </p:nvPr>
        </p:nvSpPr>
        <p:spPr/>
        <p:txBody>
          <a:bodyPr/>
          <a:lstStyle/>
          <a:p>
            <a:fld id="{7A1B9984-7521-4654-A226-A807E81EE154}" type="slidenum">
              <a:rPr lang="en-CA" smtClean="0"/>
              <a:t>44</a:t>
            </a:fld>
            <a:endParaRPr lang="en-CA"/>
          </a:p>
        </p:txBody>
      </p:sp>
      <p:pic>
        <p:nvPicPr>
          <p:cNvPr id="8" name="Picture 7" descr="Text&#10;&#10;Description automatically generated with medium confidence">
            <a:extLst>
              <a:ext uri="{FF2B5EF4-FFF2-40B4-BE49-F238E27FC236}">
                <a16:creationId xmlns:a16="http://schemas.microsoft.com/office/drawing/2014/main" id="{968F257B-F5C2-884D-80E5-7D7ED479FC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88549" y="1773677"/>
            <a:ext cx="4045298" cy="1523334"/>
          </a:xfrm>
          <a:prstGeom prst="rect">
            <a:avLst/>
          </a:prstGeom>
        </p:spPr>
      </p:pic>
    </p:spTree>
    <p:extLst>
      <p:ext uri="{BB962C8B-B14F-4D97-AF65-F5344CB8AC3E}">
        <p14:creationId xmlns:p14="http://schemas.microsoft.com/office/powerpoint/2010/main" val="8708200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CFB2C-06BE-E24B-9504-EF38DF928813}"/>
              </a:ext>
            </a:extLst>
          </p:cNvPr>
          <p:cNvSpPr>
            <a:spLocks noGrp="1"/>
          </p:cNvSpPr>
          <p:nvPr>
            <p:ph type="title"/>
          </p:nvPr>
        </p:nvSpPr>
        <p:spPr/>
        <p:txBody>
          <a:bodyPr/>
          <a:lstStyle/>
          <a:p>
            <a:r>
              <a:rPr lang="en-CA" dirty="0"/>
              <a:t>RSE (Residual Standard Error: 𝑠) </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F7AE365-BE73-9B46-A718-E90E7473F445}"/>
                  </a:ext>
                </a:extLst>
              </p:cNvPr>
              <p:cNvSpPr>
                <a:spLocks noGrp="1"/>
              </p:cNvSpPr>
              <p:nvPr>
                <p:ph idx="1"/>
              </p:nvPr>
            </p:nvSpPr>
            <p:spPr/>
            <p:txBody>
              <a:bodyPr>
                <a:normAutofit/>
              </a:bodyPr>
              <a:lstStyle/>
              <a:p>
                <a:r>
                  <a:rPr lang="en-CA" dirty="0"/>
                  <a:t>The </a:t>
                </a:r>
                <a:r>
                  <a:rPr lang="en-CA" i="1" dirty="0"/>
                  <a:t>Residual Standard Error</a:t>
                </a:r>
                <a:r>
                  <a:rPr lang="en-CA" dirty="0"/>
                  <a:t> (RSE) is the square root of</a:t>
                </a:r>
              </a:p>
              <a:p>
                <a14:m>
                  <m:oMath xmlns:m="http://schemas.openxmlformats.org/officeDocument/2006/math">
                    <m:r>
                      <a:rPr lang="en-CA" b="0" i="1" smtClean="0">
                        <a:latin typeface="Cambria Math" panose="02040503050406030204" pitchFamily="18" charset="0"/>
                      </a:rPr>
                      <m:t>𝑅𝑆𝐸</m:t>
                    </m:r>
                    <m:r>
                      <a:rPr lang="en-CA" b="0" i="1" smtClean="0">
                        <a:latin typeface="Cambria Math" panose="02040503050406030204" pitchFamily="18" charset="0"/>
                      </a:rPr>
                      <m:t>=</m:t>
                    </m:r>
                    <m:rad>
                      <m:radPr>
                        <m:degHide m:val="on"/>
                        <m:ctrlPr>
                          <a:rPr lang="en-CA" b="0" i="1" smtClean="0">
                            <a:latin typeface="Cambria Math" panose="02040503050406030204" pitchFamily="18" charset="0"/>
                          </a:rPr>
                        </m:ctrlPr>
                      </m:radPr>
                      <m:deg/>
                      <m:e>
                        <m:f>
                          <m:fPr>
                            <m:ctrlPr>
                              <a:rPr lang="en-CA" b="0" i="1" smtClean="0">
                                <a:latin typeface="Cambria Math" panose="02040503050406030204" pitchFamily="18" charset="0"/>
                              </a:rPr>
                            </m:ctrlPr>
                          </m:fPr>
                          <m:num>
                            <m:r>
                              <a:rPr lang="en-CA" b="0" i="1" smtClean="0">
                                <a:latin typeface="Cambria Math" panose="02040503050406030204" pitchFamily="18" charset="0"/>
                              </a:rPr>
                              <m:t>𝑆𝑆𝐸</m:t>
                            </m:r>
                          </m:num>
                          <m:den>
                            <m:r>
                              <a:rPr lang="en-CA" b="0" i="1" smtClean="0">
                                <a:latin typeface="Cambria Math" panose="02040503050406030204" pitchFamily="18" charset="0"/>
                              </a:rPr>
                              <m:t>𝑛</m:t>
                            </m:r>
                            <m:r>
                              <a:rPr lang="en-CA" b="0" i="1" smtClean="0">
                                <a:latin typeface="Cambria Math" panose="02040503050406030204" pitchFamily="18" charset="0"/>
                              </a:rPr>
                              <m:t>−</m:t>
                            </m:r>
                            <m:r>
                              <a:rPr lang="en-CA" b="0" i="1" smtClean="0">
                                <a:latin typeface="Cambria Math" panose="02040503050406030204" pitchFamily="18" charset="0"/>
                              </a:rPr>
                              <m:t>𝑝</m:t>
                            </m:r>
                            <m:r>
                              <a:rPr lang="en-CA" b="0" i="1" smtClean="0">
                                <a:latin typeface="Cambria Math" panose="02040503050406030204" pitchFamily="18" charset="0"/>
                              </a:rPr>
                              <m:t>−1</m:t>
                            </m:r>
                          </m:den>
                        </m:f>
                      </m:e>
                    </m:rad>
                  </m:oMath>
                </a14:m>
                <a:endParaRPr lang="en-CA" dirty="0"/>
              </a:p>
              <a:p>
                <a:endParaRPr lang="en-CA" dirty="0"/>
              </a:p>
              <a:p>
                <a:endParaRPr lang="en-US" dirty="0"/>
              </a:p>
            </p:txBody>
          </p:sp>
        </mc:Choice>
        <mc:Fallback xmlns="">
          <p:sp>
            <p:nvSpPr>
              <p:cNvPr id="3" name="Content Placeholder 2">
                <a:extLst>
                  <a:ext uri="{FF2B5EF4-FFF2-40B4-BE49-F238E27FC236}">
                    <a16:creationId xmlns:a16="http://schemas.microsoft.com/office/drawing/2014/main" id="{7F7AE365-BE73-9B46-A718-E90E7473F445}"/>
                  </a:ext>
                </a:extLst>
              </p:cNvPr>
              <p:cNvSpPr>
                <a:spLocks noGrp="1" noRot="1" noChangeAspect="1" noMove="1" noResize="1" noEditPoints="1" noAdjustHandles="1" noChangeArrowheads="1" noChangeShapeType="1" noTextEdit="1"/>
              </p:cNvSpPr>
              <p:nvPr>
                <p:ph idx="1"/>
              </p:nvPr>
            </p:nvSpPr>
            <p:spPr>
              <a:blipFill>
                <a:blip r:embed="rId2"/>
                <a:stretch>
                  <a:fillRect l="-1086" t="-2326"/>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0C18165-AE23-5A4B-8EB1-08833ACD1416}"/>
              </a:ext>
            </a:extLst>
          </p:cNvPr>
          <p:cNvSpPr>
            <a:spLocks noGrp="1"/>
          </p:cNvSpPr>
          <p:nvPr>
            <p:ph type="sldNum" sz="quarter" idx="12"/>
          </p:nvPr>
        </p:nvSpPr>
        <p:spPr/>
        <p:txBody>
          <a:bodyPr/>
          <a:lstStyle/>
          <a:p>
            <a:fld id="{7A1B9984-7521-4654-A226-A807E81EE154}" type="slidenum">
              <a:rPr lang="en-CA" smtClean="0"/>
              <a:t>45</a:t>
            </a:fld>
            <a:endParaRPr lang="en-CA"/>
          </a:p>
        </p:txBody>
      </p:sp>
      <p:pic>
        <p:nvPicPr>
          <p:cNvPr id="6" name="Picture 5" descr="Graphical user interface, text, application&#10;&#10;Description automatically generated">
            <a:extLst>
              <a:ext uri="{FF2B5EF4-FFF2-40B4-BE49-F238E27FC236}">
                <a16:creationId xmlns:a16="http://schemas.microsoft.com/office/drawing/2014/main" id="{50371117-6154-6748-BC03-08E93151EA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322330"/>
            <a:ext cx="9859617" cy="3295233"/>
          </a:xfrm>
          <a:prstGeom prst="rect">
            <a:avLst/>
          </a:prstGeom>
        </p:spPr>
      </p:pic>
    </p:spTree>
    <p:extLst>
      <p:ext uri="{BB962C8B-B14F-4D97-AF65-F5344CB8AC3E}">
        <p14:creationId xmlns:p14="http://schemas.microsoft.com/office/powerpoint/2010/main" val="38696221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105D2-8C56-9344-8546-21AABD2C2D45}"/>
              </a:ext>
            </a:extLst>
          </p:cNvPr>
          <p:cNvSpPr>
            <a:spLocks noGrp="1"/>
          </p:cNvSpPr>
          <p:nvPr>
            <p:ph type="title"/>
          </p:nvPr>
        </p:nvSpPr>
        <p:spPr/>
        <p:txBody>
          <a:bodyPr/>
          <a:lstStyle/>
          <a:p>
            <a:r>
              <a:rPr lang="en-US" dirty="0"/>
              <a:t>SER, RSE, RMSE</a:t>
            </a:r>
          </a:p>
        </p:txBody>
      </p:sp>
      <p:pic>
        <p:nvPicPr>
          <p:cNvPr id="6" name="Content Placeholder 5" descr="Text, whiteboard&#10;&#10;Description automatically generated">
            <a:extLst>
              <a:ext uri="{FF2B5EF4-FFF2-40B4-BE49-F238E27FC236}">
                <a16:creationId xmlns:a16="http://schemas.microsoft.com/office/drawing/2014/main" id="{80B47F8E-C19F-5B40-9D46-37BA4197EC8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3733800" cy="2785294"/>
          </a:xfrm>
        </p:spPr>
      </p:pic>
      <p:sp>
        <p:nvSpPr>
          <p:cNvPr id="4" name="Slide Number Placeholder 3">
            <a:extLst>
              <a:ext uri="{FF2B5EF4-FFF2-40B4-BE49-F238E27FC236}">
                <a16:creationId xmlns:a16="http://schemas.microsoft.com/office/drawing/2014/main" id="{7575622A-950F-9241-8FCA-07B32528DB81}"/>
              </a:ext>
            </a:extLst>
          </p:cNvPr>
          <p:cNvSpPr>
            <a:spLocks noGrp="1"/>
          </p:cNvSpPr>
          <p:nvPr>
            <p:ph type="sldNum" sz="quarter" idx="12"/>
          </p:nvPr>
        </p:nvSpPr>
        <p:spPr/>
        <p:txBody>
          <a:bodyPr/>
          <a:lstStyle/>
          <a:p>
            <a:fld id="{7A1B9984-7521-4654-A226-A807E81EE154}" type="slidenum">
              <a:rPr lang="en-CA" smtClean="0"/>
              <a:t>46</a:t>
            </a:fld>
            <a:endParaRPr lang="en-CA"/>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6D424C3A-2A94-C141-8872-810FC1C36FD4}"/>
                  </a:ext>
                </a:extLst>
              </p:cNvPr>
              <p:cNvSpPr/>
              <p:nvPr/>
            </p:nvSpPr>
            <p:spPr>
              <a:xfrm>
                <a:off x="5794771" y="1552320"/>
                <a:ext cx="4715805"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a:latin typeface="Cambria Math" panose="02040503050406030204" pitchFamily="18" charset="0"/>
                        </a:rPr>
                        <m:t>𝑅𝑆𝐸</m:t>
                      </m:r>
                      <m:r>
                        <a:rPr lang="en-CA" sz="2800" i="1">
                          <a:latin typeface="Cambria Math" panose="02040503050406030204" pitchFamily="18" charset="0"/>
                        </a:rPr>
                        <m:t>=</m:t>
                      </m:r>
                      <m:rad>
                        <m:radPr>
                          <m:degHide m:val="on"/>
                          <m:ctrlPr>
                            <a:rPr lang="en-CA" sz="2800" i="1">
                              <a:latin typeface="Cambria Math" panose="02040503050406030204" pitchFamily="18" charset="0"/>
                            </a:rPr>
                          </m:ctrlPr>
                        </m:radPr>
                        <m:deg/>
                        <m:e>
                          <m:f>
                            <m:fPr>
                              <m:ctrlPr>
                                <a:rPr lang="en-CA" sz="2800" i="1">
                                  <a:latin typeface="Cambria Math" panose="02040503050406030204" pitchFamily="18" charset="0"/>
                                </a:rPr>
                              </m:ctrlPr>
                            </m:fPr>
                            <m:num>
                              <m:r>
                                <a:rPr lang="en-CA" sz="2800" i="1">
                                  <a:latin typeface="Cambria Math" panose="02040503050406030204" pitchFamily="18" charset="0"/>
                                </a:rPr>
                                <m:t>𝑆𝑆𝐸</m:t>
                              </m:r>
                            </m:num>
                            <m:den>
                              <m:r>
                                <a:rPr lang="en-CA" sz="2800" i="1">
                                  <a:latin typeface="Cambria Math" panose="02040503050406030204" pitchFamily="18" charset="0"/>
                                </a:rPr>
                                <m:t>𝑛</m:t>
                              </m:r>
                              <m:r>
                                <a:rPr lang="en-CA" sz="2800" i="1">
                                  <a:latin typeface="Cambria Math" panose="02040503050406030204" pitchFamily="18" charset="0"/>
                                </a:rPr>
                                <m:t>−</m:t>
                              </m:r>
                              <m:r>
                                <a:rPr lang="en-CA" sz="2800" i="1">
                                  <a:latin typeface="Cambria Math" panose="02040503050406030204" pitchFamily="18" charset="0"/>
                                </a:rPr>
                                <m:t>𝑝</m:t>
                              </m:r>
                              <m:r>
                                <a:rPr lang="en-CA" sz="2800" i="1">
                                  <a:latin typeface="Cambria Math" panose="02040503050406030204" pitchFamily="18" charset="0"/>
                                </a:rPr>
                                <m:t>−1</m:t>
                              </m:r>
                            </m:den>
                          </m:f>
                        </m:e>
                      </m:rad>
                    </m:oMath>
                  </m:oMathPara>
                </a14:m>
                <a:endParaRPr lang="en-US" sz="2800" dirty="0"/>
              </a:p>
            </p:txBody>
          </p:sp>
        </mc:Choice>
        <mc:Fallback xmlns="">
          <p:sp>
            <p:nvSpPr>
              <p:cNvPr id="7" name="Rectangle 6">
                <a:extLst>
                  <a:ext uri="{FF2B5EF4-FFF2-40B4-BE49-F238E27FC236}">
                    <a16:creationId xmlns:a16="http://schemas.microsoft.com/office/drawing/2014/main" id="{6D424C3A-2A94-C141-8872-810FC1C36FD4}"/>
                  </a:ext>
                </a:extLst>
              </p:cNvPr>
              <p:cNvSpPr>
                <a:spLocks noRot="1" noChangeAspect="1" noMove="1" noResize="1" noEditPoints="1" noAdjustHandles="1" noChangeArrowheads="1" noChangeShapeType="1" noTextEdit="1"/>
              </p:cNvSpPr>
              <p:nvPr/>
            </p:nvSpPr>
            <p:spPr>
              <a:xfrm>
                <a:off x="5794771" y="1552320"/>
                <a:ext cx="4715805" cy="13653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51E51644-DCE8-CE42-B944-F0FFF13022FB}"/>
                  </a:ext>
                </a:extLst>
              </p:cNvPr>
              <p:cNvSpPr/>
              <p:nvPr/>
            </p:nvSpPr>
            <p:spPr>
              <a:xfrm>
                <a:off x="5896929" y="3340832"/>
                <a:ext cx="4715805" cy="136537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CA" sz="2800" i="1" smtClean="0">
                          <a:latin typeface="Cambria Math" panose="02040503050406030204" pitchFamily="18" charset="0"/>
                        </a:rPr>
                        <m:t>𝑅</m:t>
                      </m:r>
                      <m:r>
                        <a:rPr lang="en-CA" sz="2800" b="0" i="1" smtClean="0">
                          <a:latin typeface="Cambria Math" panose="02040503050406030204" pitchFamily="18" charset="0"/>
                        </a:rPr>
                        <m:t>𝑀</m:t>
                      </m:r>
                      <m:r>
                        <a:rPr lang="en-CA" sz="2800" i="1">
                          <a:latin typeface="Cambria Math" panose="02040503050406030204" pitchFamily="18" charset="0"/>
                        </a:rPr>
                        <m:t>𝑆𝐸</m:t>
                      </m:r>
                      <m:r>
                        <a:rPr lang="en-CA" sz="2800" i="1">
                          <a:latin typeface="Cambria Math" panose="02040503050406030204" pitchFamily="18" charset="0"/>
                        </a:rPr>
                        <m:t>=</m:t>
                      </m:r>
                      <m:rad>
                        <m:radPr>
                          <m:degHide m:val="on"/>
                          <m:ctrlPr>
                            <a:rPr lang="en-CA" sz="2800" i="1">
                              <a:latin typeface="Cambria Math" panose="02040503050406030204" pitchFamily="18" charset="0"/>
                            </a:rPr>
                          </m:ctrlPr>
                        </m:radPr>
                        <m:deg/>
                        <m:e>
                          <m:f>
                            <m:fPr>
                              <m:ctrlPr>
                                <a:rPr lang="en-CA" sz="2800" i="1">
                                  <a:latin typeface="Cambria Math" panose="02040503050406030204" pitchFamily="18" charset="0"/>
                                </a:rPr>
                              </m:ctrlPr>
                            </m:fPr>
                            <m:num>
                              <m:r>
                                <a:rPr lang="en-CA" sz="2800" i="1">
                                  <a:latin typeface="Cambria Math" panose="02040503050406030204" pitchFamily="18" charset="0"/>
                                </a:rPr>
                                <m:t>𝑆𝑆𝐸</m:t>
                              </m:r>
                            </m:num>
                            <m:den>
                              <m:r>
                                <a:rPr lang="en-CA" sz="2800" i="1">
                                  <a:latin typeface="Cambria Math" panose="02040503050406030204" pitchFamily="18" charset="0"/>
                                </a:rPr>
                                <m:t>𝑛</m:t>
                              </m:r>
                            </m:den>
                          </m:f>
                        </m:e>
                      </m:rad>
                    </m:oMath>
                  </m:oMathPara>
                </a14:m>
                <a:endParaRPr lang="en-US" sz="2800" dirty="0"/>
              </a:p>
            </p:txBody>
          </p:sp>
        </mc:Choice>
        <mc:Fallback xmlns="">
          <p:sp>
            <p:nvSpPr>
              <p:cNvPr id="8" name="Rectangle 7">
                <a:extLst>
                  <a:ext uri="{FF2B5EF4-FFF2-40B4-BE49-F238E27FC236}">
                    <a16:creationId xmlns:a16="http://schemas.microsoft.com/office/drawing/2014/main" id="{51E51644-DCE8-CE42-B944-F0FFF13022FB}"/>
                  </a:ext>
                </a:extLst>
              </p:cNvPr>
              <p:cNvSpPr>
                <a:spLocks noRot="1" noChangeAspect="1" noMove="1" noResize="1" noEditPoints="1" noAdjustHandles="1" noChangeArrowheads="1" noChangeShapeType="1" noTextEdit="1"/>
              </p:cNvSpPr>
              <p:nvPr/>
            </p:nvSpPr>
            <p:spPr>
              <a:xfrm>
                <a:off x="5896929" y="3340832"/>
                <a:ext cx="4715805" cy="1365374"/>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7110659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5228BD-C61C-254D-9944-2F77C6FA3E1F}"/>
              </a:ext>
            </a:extLst>
          </p:cNvPr>
          <p:cNvSpPr>
            <a:spLocks noGrp="1"/>
          </p:cNvSpPr>
          <p:nvPr>
            <p:ph type="title"/>
          </p:nvPr>
        </p:nvSpPr>
        <p:spPr/>
        <p:txBody>
          <a:bodyPr/>
          <a:lstStyle/>
          <a:p>
            <a:r>
              <a:rPr lang="en-CA" dirty="0"/>
              <a:t>Model Prediction </a:t>
            </a:r>
            <a:endParaRPr lang="en-US" dirty="0"/>
          </a:p>
        </p:txBody>
      </p:sp>
      <p:pic>
        <p:nvPicPr>
          <p:cNvPr id="6" name="Content Placeholder 5" descr="Text&#10;&#10;Description automatically generated">
            <a:extLst>
              <a:ext uri="{FF2B5EF4-FFF2-40B4-BE49-F238E27FC236}">
                <a16:creationId xmlns:a16="http://schemas.microsoft.com/office/drawing/2014/main" id="{029C06D4-B2AD-4C4D-98FA-14497F90C2D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66957" y="1690688"/>
            <a:ext cx="10458086" cy="2929524"/>
          </a:xfrm>
        </p:spPr>
      </p:pic>
      <p:sp>
        <p:nvSpPr>
          <p:cNvPr id="4" name="Slide Number Placeholder 3">
            <a:extLst>
              <a:ext uri="{FF2B5EF4-FFF2-40B4-BE49-F238E27FC236}">
                <a16:creationId xmlns:a16="http://schemas.microsoft.com/office/drawing/2014/main" id="{6AB0CF52-6DDF-5F4E-9326-95C9C9E82E4B}"/>
              </a:ext>
            </a:extLst>
          </p:cNvPr>
          <p:cNvSpPr>
            <a:spLocks noGrp="1"/>
          </p:cNvSpPr>
          <p:nvPr>
            <p:ph type="sldNum" sz="quarter" idx="12"/>
          </p:nvPr>
        </p:nvSpPr>
        <p:spPr/>
        <p:txBody>
          <a:bodyPr/>
          <a:lstStyle/>
          <a:p>
            <a:fld id="{7A1B9984-7521-4654-A226-A807E81EE154}" type="slidenum">
              <a:rPr lang="en-CA" smtClean="0"/>
              <a:t>47</a:t>
            </a:fld>
            <a:endParaRPr lang="en-CA"/>
          </a:p>
        </p:txBody>
      </p:sp>
      <p:pic>
        <p:nvPicPr>
          <p:cNvPr id="9" name="Picture 8">
            <a:extLst>
              <a:ext uri="{FF2B5EF4-FFF2-40B4-BE49-F238E27FC236}">
                <a16:creationId xmlns:a16="http://schemas.microsoft.com/office/drawing/2014/main" id="{08DB079C-6B0B-024B-B8D9-A5B8913542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187995"/>
            <a:ext cx="12192000" cy="1168355"/>
          </a:xfrm>
          <a:prstGeom prst="rect">
            <a:avLst/>
          </a:prstGeom>
        </p:spPr>
      </p:pic>
    </p:spTree>
    <p:extLst>
      <p:ext uri="{BB962C8B-B14F-4D97-AF65-F5344CB8AC3E}">
        <p14:creationId xmlns:p14="http://schemas.microsoft.com/office/powerpoint/2010/main" val="337072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56254AC2-FB0D-174D-8DC7-6EB7D1A8362A}"/>
              </a:ext>
            </a:extLst>
          </p:cNvPr>
          <p:cNvSpPr>
            <a:spLocks noGrp="1"/>
          </p:cNvSpPr>
          <p:nvPr>
            <p:ph type="subTitle" idx="1"/>
          </p:nvPr>
        </p:nvSpPr>
        <p:spPr>
          <a:xfrm>
            <a:off x="1167461" y="814989"/>
            <a:ext cx="7841294" cy="714931"/>
          </a:xfrm>
        </p:spPr>
        <p:txBody>
          <a:bodyPr>
            <a:normAutofit/>
          </a:bodyPr>
          <a:lstStyle/>
          <a:p>
            <a:r>
              <a:rPr lang="en-US" sz="3200" dirty="0"/>
              <a:t>Office hour</a:t>
            </a:r>
          </a:p>
        </p:txBody>
      </p:sp>
      <p:sp>
        <p:nvSpPr>
          <p:cNvPr id="9" name="TextBox 8">
            <a:extLst>
              <a:ext uri="{FF2B5EF4-FFF2-40B4-BE49-F238E27FC236}">
                <a16:creationId xmlns:a16="http://schemas.microsoft.com/office/drawing/2014/main" id="{7CC16802-B22B-9F49-9148-DC004232BE03}"/>
              </a:ext>
            </a:extLst>
          </p:cNvPr>
          <p:cNvSpPr txBox="1"/>
          <p:nvPr/>
        </p:nvSpPr>
        <p:spPr>
          <a:xfrm>
            <a:off x="1167461" y="2252870"/>
            <a:ext cx="9858348" cy="2677656"/>
          </a:xfrm>
          <a:prstGeom prst="rect">
            <a:avLst/>
          </a:prstGeom>
          <a:noFill/>
        </p:spPr>
        <p:txBody>
          <a:bodyPr wrap="square" rtlCol="0">
            <a:spAutoFit/>
          </a:bodyPr>
          <a:lstStyle/>
          <a:p>
            <a:r>
              <a:rPr lang="en-US" sz="2800" dirty="0"/>
              <a:t>Office hour: Friday 8:00-9:00pm</a:t>
            </a:r>
          </a:p>
          <a:p>
            <a:r>
              <a:rPr lang="en-US" sz="2800" dirty="0"/>
              <a:t>Quan Long:	</a:t>
            </a:r>
            <a:r>
              <a:rPr lang="en-US" sz="2800" dirty="0">
                <a:hlinkClick r:id="rId2"/>
              </a:rPr>
              <a:t>https://ucalgary.zoom.us/j/3585904412</a:t>
            </a:r>
            <a:endParaRPr lang="en-US" sz="2800" dirty="0"/>
          </a:p>
          <a:p>
            <a:endParaRPr lang="en-US" sz="2800" dirty="0"/>
          </a:p>
          <a:p>
            <a:r>
              <a:rPr lang="en-US" sz="2800" dirty="0"/>
              <a:t>Two teaching assistants: 2 different time </a:t>
            </a:r>
            <a:r>
              <a:rPr lang="en-US" sz="2800"/>
              <a:t>on Tuesdays </a:t>
            </a:r>
            <a:endParaRPr lang="en-US" sz="2800" dirty="0"/>
          </a:p>
          <a:p>
            <a:r>
              <a:rPr lang="en-US" sz="2800" dirty="0" err="1"/>
              <a:t>Bita</a:t>
            </a:r>
            <a:r>
              <a:rPr lang="en-US" sz="2800" dirty="0"/>
              <a:t> Sadeghi:	</a:t>
            </a:r>
            <a:r>
              <a:rPr lang="en-US" sz="2800" dirty="0">
                <a:hlinkClick r:id="rId3"/>
              </a:rPr>
              <a:t>bita.sadeghi@ucalgary.ca</a:t>
            </a:r>
            <a:r>
              <a:rPr lang="en-US" sz="2800" dirty="0"/>
              <a:t> </a:t>
            </a:r>
          </a:p>
          <a:p>
            <a:r>
              <a:rPr lang="en-US" sz="2800" dirty="0"/>
              <a:t>James McCurdy:	</a:t>
            </a:r>
            <a:r>
              <a:rPr lang="en-US" sz="2800" dirty="0">
                <a:hlinkClick r:id="rId4"/>
              </a:rPr>
              <a:t>michael.mccurdy@ucalgary.ca</a:t>
            </a:r>
            <a:r>
              <a:rPr lang="en-US" sz="2800" dirty="0"/>
              <a:t>  	</a:t>
            </a:r>
          </a:p>
        </p:txBody>
      </p:sp>
    </p:spTree>
    <p:extLst>
      <p:ext uri="{BB962C8B-B14F-4D97-AF65-F5344CB8AC3E}">
        <p14:creationId xmlns:p14="http://schemas.microsoft.com/office/powerpoint/2010/main" val="889454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10C2F8D-8FCC-FC42-B8D8-B9A6DC3AF6D5}"/>
              </a:ext>
            </a:extLst>
          </p:cNvPr>
          <p:cNvSpPr txBox="1"/>
          <p:nvPr/>
        </p:nvSpPr>
        <p:spPr>
          <a:xfrm>
            <a:off x="848139" y="1060174"/>
            <a:ext cx="3408241" cy="646331"/>
          </a:xfrm>
          <a:prstGeom prst="rect">
            <a:avLst/>
          </a:prstGeom>
          <a:noFill/>
        </p:spPr>
        <p:txBody>
          <a:bodyPr wrap="none" rtlCol="0">
            <a:spAutoFit/>
          </a:bodyPr>
          <a:lstStyle/>
          <a:p>
            <a:r>
              <a:rPr lang="en-US" sz="3600" dirty="0"/>
              <a:t>More Questions?</a:t>
            </a:r>
          </a:p>
        </p:txBody>
      </p:sp>
      <p:pic>
        <p:nvPicPr>
          <p:cNvPr id="3" name="Picture 2" descr="Graphical user interface, application&#10;&#10;Description automatically generated">
            <a:extLst>
              <a:ext uri="{FF2B5EF4-FFF2-40B4-BE49-F238E27FC236}">
                <a16:creationId xmlns:a16="http://schemas.microsoft.com/office/drawing/2014/main" id="{CC1FDD25-63B0-1247-86C0-5F23AC58F3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38270"/>
            <a:ext cx="12192000" cy="4919730"/>
          </a:xfrm>
          <a:prstGeom prst="rect">
            <a:avLst/>
          </a:prstGeom>
        </p:spPr>
      </p:pic>
    </p:spTree>
    <p:extLst>
      <p:ext uri="{BB962C8B-B14F-4D97-AF65-F5344CB8AC3E}">
        <p14:creationId xmlns:p14="http://schemas.microsoft.com/office/powerpoint/2010/main" val="883896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1282"/>
            <a:ext cx="12191980" cy="68567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dirty="0">
                <a:solidFill>
                  <a:srgbClr val="0070C0"/>
                </a:solidFill>
              </a:rPr>
              <a:t>Review of simple linear regression</a:t>
            </a:r>
            <a:endParaRPr lang="en-CA" b="1" dirty="0">
              <a:solidFill>
                <a:srgbClr val="0070C0"/>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7</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lnSpcReduction="10000"/>
          </a:bodyPr>
          <a:lstStyle/>
          <a:p>
            <a:pPr>
              <a:lnSpc>
                <a:spcPct val="150000"/>
              </a:lnSpc>
              <a:spcBef>
                <a:spcPts val="1200"/>
              </a:spcBef>
            </a:pPr>
            <a:r>
              <a:rPr lang="en-US" dirty="0">
                <a:latin typeface="+mj-lt"/>
              </a:rPr>
              <a:t>Input: bivariate data (X, Y) = (x</a:t>
            </a:r>
            <a:r>
              <a:rPr lang="en-US" baseline="-25000" dirty="0">
                <a:latin typeface="+mj-lt"/>
              </a:rPr>
              <a:t>i</a:t>
            </a:r>
            <a:r>
              <a:rPr lang="en-US" dirty="0">
                <a:latin typeface="+mj-lt"/>
              </a:rPr>
              <a:t>, </a:t>
            </a:r>
            <a:r>
              <a:rPr lang="en-US" dirty="0" err="1">
                <a:latin typeface="+mj-lt"/>
              </a:rPr>
              <a:t>y</a:t>
            </a:r>
            <a:r>
              <a:rPr lang="en-US" baseline="-25000" dirty="0" err="1">
                <a:latin typeface="+mj-lt"/>
              </a:rPr>
              <a:t>i</a:t>
            </a:r>
            <a:r>
              <a:rPr lang="en-US" dirty="0">
                <a:latin typeface="+mj-lt"/>
              </a:rPr>
              <a:t>), </a:t>
            </a:r>
            <a:r>
              <a:rPr lang="en-US" dirty="0" err="1">
                <a:latin typeface="+mj-lt"/>
              </a:rPr>
              <a:t>i</a:t>
            </a:r>
            <a:r>
              <a:rPr lang="en-US" dirty="0">
                <a:latin typeface="+mj-lt"/>
              </a:rPr>
              <a:t>=1, 2, …, n</a:t>
            </a:r>
          </a:p>
          <a:p>
            <a:pPr>
              <a:lnSpc>
                <a:spcPct val="150000"/>
              </a:lnSpc>
              <a:spcBef>
                <a:spcPts val="1200"/>
              </a:spcBef>
            </a:pPr>
            <a:r>
              <a:rPr lang="en-US" dirty="0">
                <a:latin typeface="+mj-lt"/>
              </a:rPr>
              <a:t>Changes  in Y are assumed to be associated with changes in X</a:t>
            </a:r>
          </a:p>
          <a:p>
            <a:pPr>
              <a:lnSpc>
                <a:spcPct val="150000"/>
              </a:lnSpc>
              <a:spcBef>
                <a:spcPts val="1200"/>
              </a:spcBef>
            </a:pPr>
            <a:r>
              <a:rPr lang="en-US" dirty="0">
                <a:latin typeface="+mj-lt"/>
              </a:rPr>
              <a:t>The goal of linear regression is to model the </a:t>
            </a:r>
            <a:r>
              <a:rPr lang="en-US" dirty="0">
                <a:solidFill>
                  <a:srgbClr val="0070C0"/>
                </a:solidFill>
                <a:latin typeface="+mj-lt"/>
              </a:rPr>
              <a:t>relationship</a:t>
            </a:r>
            <a:r>
              <a:rPr lang="en-US" dirty="0">
                <a:latin typeface="+mj-lt"/>
              </a:rPr>
              <a:t> between X and Y by fitting a </a:t>
            </a:r>
            <a:r>
              <a:rPr lang="en-US" dirty="0">
                <a:solidFill>
                  <a:srgbClr val="0070C0"/>
                </a:solidFill>
                <a:latin typeface="+mj-lt"/>
              </a:rPr>
              <a:t>linear</a:t>
            </a:r>
            <a:r>
              <a:rPr lang="en-US" dirty="0">
                <a:latin typeface="+mj-lt"/>
              </a:rPr>
              <a:t> function Y = f(X)</a:t>
            </a:r>
          </a:p>
          <a:p>
            <a:pPr lvl="1">
              <a:lnSpc>
                <a:spcPct val="150000"/>
              </a:lnSpc>
              <a:spcBef>
                <a:spcPts val="1200"/>
              </a:spcBef>
            </a:pPr>
            <a:r>
              <a:rPr lang="en-US" dirty="0">
                <a:latin typeface="+mj-lt"/>
              </a:rPr>
              <a:t>X is called the </a:t>
            </a:r>
            <a:r>
              <a:rPr lang="en-US" dirty="0">
                <a:solidFill>
                  <a:srgbClr val="0070C0"/>
                </a:solidFill>
                <a:latin typeface="+mj-lt"/>
              </a:rPr>
              <a:t>predictor, independent </a:t>
            </a:r>
            <a:r>
              <a:rPr lang="en-US" dirty="0">
                <a:latin typeface="+mj-lt"/>
              </a:rPr>
              <a:t>or explanatory variable </a:t>
            </a:r>
          </a:p>
          <a:p>
            <a:pPr lvl="1">
              <a:lnSpc>
                <a:spcPct val="150000"/>
              </a:lnSpc>
              <a:spcBef>
                <a:spcPts val="1200"/>
              </a:spcBef>
            </a:pPr>
            <a:r>
              <a:rPr lang="en-US" dirty="0">
                <a:latin typeface="+mj-lt"/>
              </a:rPr>
              <a:t>Y is called the </a:t>
            </a:r>
            <a:r>
              <a:rPr lang="en-US" dirty="0">
                <a:solidFill>
                  <a:srgbClr val="0070C0"/>
                </a:solidFill>
                <a:latin typeface="+mj-lt"/>
              </a:rPr>
              <a:t>response, dependent </a:t>
            </a:r>
            <a:r>
              <a:rPr lang="en-US" dirty="0">
                <a:latin typeface="+mj-lt"/>
              </a:rPr>
              <a:t>or explained  variable</a:t>
            </a:r>
          </a:p>
          <a:p>
            <a:endParaRPr lang="en-CA" dirty="0"/>
          </a:p>
        </p:txBody>
      </p:sp>
    </p:spTree>
    <p:extLst>
      <p:ext uri="{BB962C8B-B14F-4D97-AF65-F5344CB8AC3E}">
        <p14:creationId xmlns:p14="http://schemas.microsoft.com/office/powerpoint/2010/main" val="9854699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91F757FD-D503-8F4A-AFA6-C0F1508B4730}"/>
              </a:ext>
            </a:extLst>
          </p:cNvPr>
          <p:cNvPicPr>
            <a:picLocks noChangeAspect="1"/>
          </p:cNvPicPr>
          <p:nvPr/>
        </p:nvPicPr>
        <p:blipFill>
          <a:blip r:embed="rId2"/>
          <a:stretch>
            <a:fillRect/>
          </a:stretch>
        </p:blipFill>
        <p:spPr>
          <a:xfrm>
            <a:off x="4379258" y="662644"/>
            <a:ext cx="5785160" cy="5290518"/>
          </a:xfrm>
          <a:prstGeom prst="rect">
            <a:avLst/>
          </a:prstGeom>
        </p:spPr>
      </p:pic>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291609"/>
            <a:ext cx="10515600" cy="1111983"/>
          </a:xfrm>
        </p:spPr>
        <p:txBody>
          <a:bodyPr/>
          <a:lstStyle/>
          <a:p>
            <a:pPr algn="ctr"/>
            <a:r>
              <a:rPr lang="en-CA" b="1" dirty="0">
                <a:solidFill>
                  <a:schemeClr val="accent1"/>
                </a:solidFill>
              </a:rPr>
              <a:t>Toddler Height Example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8</a:t>
            </a:fld>
            <a:endParaRPr lang="en-US">
              <a:solidFill>
                <a:srgbClr val="FFFFFF"/>
              </a:solidFill>
            </a:endParaRPr>
          </a:p>
        </p:txBody>
      </p:sp>
      <p:graphicFrame>
        <p:nvGraphicFramePr>
          <p:cNvPr id="5" name="Table 5">
            <a:extLst>
              <a:ext uri="{FF2B5EF4-FFF2-40B4-BE49-F238E27FC236}">
                <a16:creationId xmlns:a16="http://schemas.microsoft.com/office/drawing/2014/main" id="{B75CC585-3927-1140-9474-819A756A66D7}"/>
              </a:ext>
            </a:extLst>
          </p:cNvPr>
          <p:cNvGraphicFramePr>
            <a:graphicFrameLocks noGrp="1"/>
          </p:cNvGraphicFramePr>
          <p:nvPr>
            <p:ph idx="1"/>
            <p:extLst>
              <p:ext uri="{D42A27DB-BD31-4B8C-83A1-F6EECF244321}">
                <p14:modId xmlns:p14="http://schemas.microsoft.com/office/powerpoint/2010/main" val="4201809819"/>
              </p:ext>
            </p:extLst>
          </p:nvPr>
        </p:nvGraphicFramePr>
        <p:xfrm>
          <a:off x="1339269" y="1257739"/>
          <a:ext cx="1947270" cy="4878705"/>
        </p:xfrm>
        <a:graphic>
          <a:graphicData uri="http://schemas.openxmlformats.org/drawingml/2006/table">
            <a:tbl>
              <a:tblPr firstRow="1" bandRow="1">
                <a:tableStyleId>{5C22544A-7EE6-4342-B048-85BDC9FD1C3A}</a:tableStyleId>
              </a:tblPr>
              <a:tblGrid>
                <a:gridCol w="1947270">
                  <a:extLst>
                    <a:ext uri="{9D8B030D-6E8A-4147-A177-3AD203B41FA5}">
                      <a16:colId xmlns:a16="http://schemas.microsoft.com/office/drawing/2014/main" val="329332478"/>
                    </a:ext>
                  </a:extLst>
                </a:gridCol>
              </a:tblGrid>
              <a:tr h="370840">
                <a:tc>
                  <a:txBody>
                    <a:bodyPr/>
                    <a:lstStyle/>
                    <a:p>
                      <a:pPr algn="ctr" fontAlgn="b"/>
                      <a:r>
                        <a:rPr lang="en-CA" sz="2400" b="0" i="0" u="none" strike="noStrike" dirty="0">
                          <a:solidFill>
                            <a:schemeClr val="tx1"/>
                          </a:solidFill>
                          <a:effectLst/>
                          <a:latin typeface="Calibri" panose="020F0502020204030204" pitchFamily="34" charset="0"/>
                        </a:rPr>
                        <a:t>Height(cm)</a:t>
                      </a:r>
                    </a:p>
                  </a:txBody>
                  <a:tcPr marL="9525" marR="9525" marT="9525" marB="0" anchor="b"/>
                </a:tc>
                <a:extLst>
                  <a:ext uri="{0D108BD9-81ED-4DB2-BD59-A6C34878D82A}">
                    <a16:rowId xmlns:a16="http://schemas.microsoft.com/office/drawing/2014/main" val="4099255406"/>
                  </a:ext>
                </a:extLst>
              </a:tr>
              <a:tr h="370840">
                <a:tc>
                  <a:txBody>
                    <a:bodyPr/>
                    <a:lstStyle/>
                    <a:p>
                      <a:pPr algn="ctr" fontAlgn="b"/>
                      <a:r>
                        <a:rPr lang="en-CA" sz="2400" b="0" i="0" u="none" strike="noStrike" dirty="0">
                          <a:solidFill>
                            <a:srgbClr val="000000"/>
                          </a:solidFill>
                          <a:effectLst/>
                          <a:latin typeface="Calibri" panose="020F0502020204030204" pitchFamily="34" charset="0"/>
                        </a:rPr>
                        <a:t>82.1</a:t>
                      </a:r>
                    </a:p>
                  </a:txBody>
                  <a:tcPr marL="9525" marR="9525" marT="9525" marB="0" anchor="b"/>
                </a:tc>
                <a:extLst>
                  <a:ext uri="{0D108BD9-81ED-4DB2-BD59-A6C34878D82A}">
                    <a16:rowId xmlns:a16="http://schemas.microsoft.com/office/drawing/2014/main" val="349555413"/>
                  </a:ext>
                </a:extLst>
              </a:tr>
              <a:tr h="370840">
                <a:tc>
                  <a:txBody>
                    <a:bodyPr/>
                    <a:lstStyle/>
                    <a:p>
                      <a:pPr algn="ctr" fontAlgn="b"/>
                      <a:r>
                        <a:rPr lang="en-CA" sz="2400" b="0" i="0" u="none" strike="noStrike" dirty="0">
                          <a:solidFill>
                            <a:srgbClr val="000000"/>
                          </a:solidFill>
                          <a:effectLst/>
                          <a:latin typeface="Calibri" panose="020F0502020204030204" pitchFamily="34" charset="0"/>
                        </a:rPr>
                        <a:t>81.8</a:t>
                      </a:r>
                    </a:p>
                  </a:txBody>
                  <a:tcPr marL="9525" marR="9525" marT="9525" marB="0" anchor="b"/>
                </a:tc>
                <a:extLst>
                  <a:ext uri="{0D108BD9-81ED-4DB2-BD59-A6C34878D82A}">
                    <a16:rowId xmlns:a16="http://schemas.microsoft.com/office/drawing/2014/main" val="821460976"/>
                  </a:ext>
                </a:extLst>
              </a:tr>
              <a:tr h="370840">
                <a:tc>
                  <a:txBody>
                    <a:bodyPr/>
                    <a:lstStyle/>
                    <a:p>
                      <a:pPr algn="ctr" fontAlgn="b"/>
                      <a:r>
                        <a:rPr lang="en-CA" sz="2400" b="0" i="0" u="none" strike="noStrike" dirty="0">
                          <a:solidFill>
                            <a:srgbClr val="000000"/>
                          </a:solidFill>
                          <a:effectLst/>
                          <a:latin typeface="Calibri" panose="020F0502020204030204" pitchFamily="34" charset="0"/>
                        </a:rPr>
                        <a:t>78.1</a:t>
                      </a:r>
                    </a:p>
                  </a:txBody>
                  <a:tcPr marL="9525" marR="9525" marT="9525" marB="0" anchor="b"/>
                </a:tc>
                <a:extLst>
                  <a:ext uri="{0D108BD9-81ED-4DB2-BD59-A6C34878D82A}">
                    <a16:rowId xmlns:a16="http://schemas.microsoft.com/office/drawing/2014/main" val="2359231221"/>
                  </a:ext>
                </a:extLst>
              </a:tr>
              <a:tr h="370840">
                <a:tc>
                  <a:txBody>
                    <a:bodyPr/>
                    <a:lstStyle/>
                    <a:p>
                      <a:pPr algn="ctr" fontAlgn="b"/>
                      <a:r>
                        <a:rPr lang="en-CA" sz="2400" b="0" i="0" u="none" strike="noStrike" dirty="0">
                          <a:solidFill>
                            <a:srgbClr val="000000"/>
                          </a:solidFill>
                          <a:effectLst/>
                          <a:latin typeface="Calibri" panose="020F0502020204030204" pitchFamily="34" charset="0"/>
                        </a:rPr>
                        <a:t>78.8</a:t>
                      </a:r>
                    </a:p>
                  </a:txBody>
                  <a:tcPr marL="9525" marR="9525" marT="9525" marB="0" anchor="b"/>
                </a:tc>
                <a:extLst>
                  <a:ext uri="{0D108BD9-81ED-4DB2-BD59-A6C34878D82A}">
                    <a16:rowId xmlns:a16="http://schemas.microsoft.com/office/drawing/2014/main" val="2794759976"/>
                  </a:ext>
                </a:extLst>
              </a:tr>
              <a:tr h="370840">
                <a:tc>
                  <a:txBody>
                    <a:bodyPr/>
                    <a:lstStyle/>
                    <a:p>
                      <a:pPr algn="ctr" fontAlgn="b"/>
                      <a:r>
                        <a:rPr lang="en-CA" sz="2400" b="0" i="0" u="none" strike="noStrike" dirty="0">
                          <a:solidFill>
                            <a:srgbClr val="000000"/>
                          </a:solidFill>
                          <a:effectLst/>
                          <a:latin typeface="Calibri" panose="020F0502020204030204" pitchFamily="34" charset="0"/>
                        </a:rPr>
                        <a:t>78.2</a:t>
                      </a:r>
                    </a:p>
                  </a:txBody>
                  <a:tcPr marL="9525" marR="9525" marT="9525" marB="0" anchor="b"/>
                </a:tc>
                <a:extLst>
                  <a:ext uri="{0D108BD9-81ED-4DB2-BD59-A6C34878D82A}">
                    <a16:rowId xmlns:a16="http://schemas.microsoft.com/office/drawing/2014/main" val="1676864978"/>
                  </a:ext>
                </a:extLst>
              </a:tr>
              <a:tr h="370840">
                <a:tc>
                  <a:txBody>
                    <a:bodyPr/>
                    <a:lstStyle/>
                    <a:p>
                      <a:pPr algn="ctr" fontAlgn="b"/>
                      <a:r>
                        <a:rPr lang="en-CA" sz="2400" b="0" i="0" u="none" strike="noStrike" dirty="0">
                          <a:solidFill>
                            <a:srgbClr val="000000"/>
                          </a:solidFill>
                          <a:effectLst/>
                          <a:latin typeface="Calibri" panose="020F0502020204030204" pitchFamily="34" charset="0"/>
                        </a:rPr>
                        <a:t>87.2</a:t>
                      </a:r>
                    </a:p>
                  </a:txBody>
                  <a:tcPr marL="9525" marR="9525" marT="9525" marB="0" anchor="b"/>
                </a:tc>
                <a:extLst>
                  <a:ext uri="{0D108BD9-81ED-4DB2-BD59-A6C34878D82A}">
                    <a16:rowId xmlns:a16="http://schemas.microsoft.com/office/drawing/2014/main" val="4283433973"/>
                  </a:ext>
                </a:extLst>
              </a:tr>
              <a:tr h="370840">
                <a:tc>
                  <a:txBody>
                    <a:bodyPr/>
                    <a:lstStyle/>
                    <a:p>
                      <a:pPr algn="ctr" fontAlgn="b"/>
                      <a:r>
                        <a:rPr lang="en-CA" sz="2400" b="0" i="0" u="none" strike="noStrike" dirty="0">
                          <a:solidFill>
                            <a:srgbClr val="000000"/>
                          </a:solidFill>
                          <a:effectLst/>
                          <a:latin typeface="Calibri" panose="020F0502020204030204" pitchFamily="34" charset="0"/>
                        </a:rPr>
                        <a:t>75</a:t>
                      </a:r>
                    </a:p>
                  </a:txBody>
                  <a:tcPr marL="9525" marR="9525" marT="9525" marB="0" anchor="b"/>
                </a:tc>
                <a:extLst>
                  <a:ext uri="{0D108BD9-81ED-4DB2-BD59-A6C34878D82A}">
                    <a16:rowId xmlns:a16="http://schemas.microsoft.com/office/drawing/2014/main" val="1362621247"/>
                  </a:ext>
                </a:extLst>
              </a:tr>
              <a:tr h="370840">
                <a:tc>
                  <a:txBody>
                    <a:bodyPr/>
                    <a:lstStyle/>
                    <a:p>
                      <a:pPr algn="ctr" fontAlgn="b"/>
                      <a:r>
                        <a:rPr lang="en-CA" sz="2400" b="0" i="0" u="none" strike="noStrike" dirty="0">
                          <a:solidFill>
                            <a:srgbClr val="000000"/>
                          </a:solidFill>
                          <a:effectLst/>
                          <a:latin typeface="Calibri" panose="020F0502020204030204" pitchFamily="34" charset="0"/>
                        </a:rPr>
                        <a:t>82.8</a:t>
                      </a:r>
                    </a:p>
                  </a:txBody>
                  <a:tcPr marL="9525" marR="9525" marT="9525" marB="0" anchor="b"/>
                </a:tc>
                <a:extLst>
                  <a:ext uri="{0D108BD9-81ED-4DB2-BD59-A6C34878D82A}">
                    <a16:rowId xmlns:a16="http://schemas.microsoft.com/office/drawing/2014/main" val="3158103732"/>
                  </a:ext>
                </a:extLst>
              </a:tr>
              <a:tr h="370840">
                <a:tc>
                  <a:txBody>
                    <a:bodyPr/>
                    <a:lstStyle/>
                    <a:p>
                      <a:pPr algn="ctr" fontAlgn="b"/>
                      <a:r>
                        <a:rPr lang="en-CA" sz="2400" b="0" i="0" u="none" strike="noStrike" dirty="0">
                          <a:solidFill>
                            <a:srgbClr val="000000"/>
                          </a:solidFill>
                          <a:effectLst/>
                          <a:latin typeface="Calibri" panose="020F0502020204030204" pitchFamily="34" charset="0"/>
                        </a:rPr>
                        <a:t>79.7</a:t>
                      </a:r>
                    </a:p>
                  </a:txBody>
                  <a:tcPr marL="9525" marR="9525" marT="9525" marB="0" anchor="b"/>
                </a:tc>
                <a:extLst>
                  <a:ext uri="{0D108BD9-81ED-4DB2-BD59-A6C34878D82A}">
                    <a16:rowId xmlns:a16="http://schemas.microsoft.com/office/drawing/2014/main" val="2094078165"/>
                  </a:ext>
                </a:extLst>
              </a:tr>
              <a:tr h="370840">
                <a:tc>
                  <a:txBody>
                    <a:bodyPr/>
                    <a:lstStyle/>
                    <a:p>
                      <a:pPr algn="ctr" fontAlgn="b"/>
                      <a:r>
                        <a:rPr lang="en-CA" sz="2400" b="0" i="0" u="none" strike="noStrike" dirty="0">
                          <a:solidFill>
                            <a:srgbClr val="000000"/>
                          </a:solidFill>
                          <a:effectLst/>
                          <a:latin typeface="Calibri" panose="020F0502020204030204" pitchFamily="34" charset="0"/>
                        </a:rPr>
                        <a:t>81.1</a:t>
                      </a:r>
                    </a:p>
                  </a:txBody>
                  <a:tcPr marL="9525" marR="9525" marT="9525" marB="0" anchor="b"/>
                </a:tc>
                <a:extLst>
                  <a:ext uri="{0D108BD9-81ED-4DB2-BD59-A6C34878D82A}">
                    <a16:rowId xmlns:a16="http://schemas.microsoft.com/office/drawing/2014/main" val="4212635227"/>
                  </a:ext>
                </a:extLst>
              </a:tr>
              <a:tr h="370840">
                <a:tc>
                  <a:txBody>
                    <a:bodyPr/>
                    <a:lstStyle/>
                    <a:p>
                      <a:pPr algn="ctr" fontAlgn="b"/>
                      <a:r>
                        <a:rPr lang="en-CA" sz="2400" b="0" i="0" u="none" strike="noStrike" dirty="0">
                          <a:solidFill>
                            <a:srgbClr val="000000"/>
                          </a:solidFill>
                          <a:effectLst/>
                          <a:latin typeface="Calibri" panose="020F0502020204030204" pitchFamily="34" charset="0"/>
                        </a:rPr>
                        <a:t>76.1</a:t>
                      </a:r>
                    </a:p>
                  </a:txBody>
                  <a:tcPr marL="9525" marR="9525" marT="9525" marB="0" anchor="b"/>
                </a:tc>
                <a:extLst>
                  <a:ext uri="{0D108BD9-81ED-4DB2-BD59-A6C34878D82A}">
                    <a16:rowId xmlns:a16="http://schemas.microsoft.com/office/drawing/2014/main" val="2620189895"/>
                  </a:ext>
                </a:extLst>
              </a:tr>
              <a:tr h="370840">
                <a:tc>
                  <a:txBody>
                    <a:bodyPr/>
                    <a:lstStyle/>
                    <a:p>
                      <a:pPr algn="ctr" fontAlgn="b"/>
                      <a:r>
                        <a:rPr lang="en-CA" sz="2400" b="0" i="0" u="none" strike="noStrike" dirty="0">
                          <a:solidFill>
                            <a:srgbClr val="000000"/>
                          </a:solidFill>
                          <a:effectLst/>
                          <a:latin typeface="Calibri" panose="020F0502020204030204" pitchFamily="34" charset="0"/>
                        </a:rPr>
                        <a:t>81.2</a:t>
                      </a:r>
                    </a:p>
                  </a:txBody>
                  <a:tcPr marL="9525" marR="9525" marT="9525" marB="0" anchor="b"/>
                </a:tc>
                <a:extLst>
                  <a:ext uri="{0D108BD9-81ED-4DB2-BD59-A6C34878D82A}">
                    <a16:rowId xmlns:a16="http://schemas.microsoft.com/office/drawing/2014/main" val="2043228242"/>
                  </a:ext>
                </a:extLst>
              </a:tr>
            </a:tbl>
          </a:graphicData>
        </a:graphic>
      </p:graphicFrame>
      <p:pic>
        <p:nvPicPr>
          <p:cNvPr id="15" name="Picture 14" descr="A picture containing text&#10;&#10;Description automatically generated">
            <a:extLst>
              <a:ext uri="{FF2B5EF4-FFF2-40B4-BE49-F238E27FC236}">
                <a16:creationId xmlns:a16="http://schemas.microsoft.com/office/drawing/2014/main" id="{9D4880C6-9A6E-BA45-A3F5-2F8BADDDD1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631" y="5489575"/>
            <a:ext cx="7023100" cy="1231900"/>
          </a:xfrm>
          <a:prstGeom prst="rect">
            <a:avLst/>
          </a:prstGeom>
        </p:spPr>
      </p:pic>
      <p:pic>
        <p:nvPicPr>
          <p:cNvPr id="17" name="Picture 16">
            <a:extLst>
              <a:ext uri="{FF2B5EF4-FFF2-40B4-BE49-F238E27FC236}">
                <a16:creationId xmlns:a16="http://schemas.microsoft.com/office/drawing/2014/main" id="{8BC86333-4502-9349-B026-8923A98D09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96462" y="2913183"/>
            <a:ext cx="304800" cy="533400"/>
          </a:xfrm>
          <a:prstGeom prst="rect">
            <a:avLst/>
          </a:prstGeom>
        </p:spPr>
      </p:pic>
      <p:cxnSp>
        <p:nvCxnSpPr>
          <p:cNvPr id="20" name="Straight Connector 19">
            <a:extLst>
              <a:ext uri="{FF2B5EF4-FFF2-40B4-BE49-F238E27FC236}">
                <a16:creationId xmlns:a16="http://schemas.microsoft.com/office/drawing/2014/main" id="{B2C595FB-5D39-C74B-B7A8-5FD9E35D85F3}"/>
              </a:ext>
            </a:extLst>
          </p:cNvPr>
          <p:cNvCxnSpPr/>
          <p:nvPr/>
        </p:nvCxnSpPr>
        <p:spPr>
          <a:xfrm>
            <a:off x="7301948" y="1656522"/>
            <a:ext cx="0" cy="1524000"/>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F408CF2F-FBE6-7A44-827C-9D8CA161BC10}"/>
              </a:ext>
            </a:extLst>
          </p:cNvPr>
          <p:cNvCxnSpPr>
            <a:cxnSpLocks/>
          </p:cNvCxnSpPr>
          <p:nvPr/>
        </p:nvCxnSpPr>
        <p:spPr>
          <a:xfrm>
            <a:off x="5771322" y="2335696"/>
            <a:ext cx="0" cy="844826"/>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C3D1717-F52E-8049-9938-853CE80F5F24}"/>
              </a:ext>
            </a:extLst>
          </p:cNvPr>
          <p:cNvCxnSpPr>
            <a:cxnSpLocks/>
          </p:cNvCxnSpPr>
          <p:nvPr/>
        </p:nvCxnSpPr>
        <p:spPr>
          <a:xfrm>
            <a:off x="8044070" y="1905000"/>
            <a:ext cx="0" cy="127552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B16C049-E915-D44A-B9AF-764E12626C23}"/>
              </a:ext>
            </a:extLst>
          </p:cNvPr>
          <p:cNvCxnSpPr>
            <a:cxnSpLocks/>
          </p:cNvCxnSpPr>
          <p:nvPr/>
        </p:nvCxnSpPr>
        <p:spPr>
          <a:xfrm>
            <a:off x="8806069" y="2684583"/>
            <a:ext cx="0" cy="495939"/>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F53D261-5BAD-4D42-BC66-634737AEB793}"/>
              </a:ext>
            </a:extLst>
          </p:cNvPr>
          <p:cNvCxnSpPr>
            <a:cxnSpLocks/>
          </p:cNvCxnSpPr>
          <p:nvPr/>
        </p:nvCxnSpPr>
        <p:spPr>
          <a:xfrm>
            <a:off x="9574696" y="2667000"/>
            <a:ext cx="0" cy="513522"/>
          </a:xfrm>
          <a:prstGeom prst="line">
            <a:avLst/>
          </a:prstGeom>
          <a:ln w="3175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FE4FBE9E-D1EA-554A-BF64-EE085B3B75E5}"/>
              </a:ext>
            </a:extLst>
          </p:cNvPr>
          <p:cNvCxnSpPr>
            <a:cxnSpLocks/>
          </p:cNvCxnSpPr>
          <p:nvPr/>
        </p:nvCxnSpPr>
        <p:spPr>
          <a:xfrm>
            <a:off x="6102626" y="3180522"/>
            <a:ext cx="0" cy="742121"/>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17D0A3A0-B4DF-AF48-A533-23CEEC74204E}"/>
              </a:ext>
            </a:extLst>
          </p:cNvPr>
          <p:cNvCxnSpPr>
            <a:cxnSpLocks/>
          </p:cNvCxnSpPr>
          <p:nvPr/>
        </p:nvCxnSpPr>
        <p:spPr>
          <a:xfrm>
            <a:off x="7639879" y="3160643"/>
            <a:ext cx="0" cy="1225827"/>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D142B18C-03CA-E848-AA2E-453231838DC1}"/>
              </a:ext>
            </a:extLst>
          </p:cNvPr>
          <p:cNvCxnSpPr/>
          <p:nvPr/>
        </p:nvCxnSpPr>
        <p:spPr>
          <a:xfrm>
            <a:off x="9190383" y="3180522"/>
            <a:ext cx="0" cy="152400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D0E68EA-9624-9140-884D-2DEC0F190A9F}"/>
              </a:ext>
            </a:extLst>
          </p:cNvPr>
          <p:cNvCxnSpPr>
            <a:cxnSpLocks/>
          </p:cNvCxnSpPr>
          <p:nvPr/>
        </p:nvCxnSpPr>
        <p:spPr>
          <a:xfrm>
            <a:off x="6513443" y="3160643"/>
            <a:ext cx="0" cy="48370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6A89629-6493-C14D-BB27-46CC2622471E}"/>
              </a:ext>
            </a:extLst>
          </p:cNvPr>
          <p:cNvCxnSpPr>
            <a:cxnSpLocks/>
          </p:cNvCxnSpPr>
          <p:nvPr/>
        </p:nvCxnSpPr>
        <p:spPr>
          <a:xfrm>
            <a:off x="6884504" y="3160643"/>
            <a:ext cx="0" cy="669235"/>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40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DDA5054-27F1-478F-B408-ACACA519F7FA}"/>
              </a:ext>
            </a:extLst>
          </p:cNvPr>
          <p:cNvPicPr>
            <a:picLocks noChangeAspect="1"/>
          </p:cNvPicPr>
          <p:nvPr/>
        </p:nvPicPr>
        <p:blipFill rotWithShape="1">
          <a:blip r:embed="rId2"/>
          <a:srcRect t="19"/>
          <a:stretch/>
        </p:blipFill>
        <p:spPr>
          <a:xfrm>
            <a:off x="20" y="61760"/>
            <a:ext cx="12191980" cy="6856718"/>
          </a:xfrm>
          <a:prstGeom prst="rect">
            <a:avLst/>
          </a:prstGeom>
        </p:spPr>
      </p:pic>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9</a:t>
            </a:fld>
            <a:endParaRPr lang="en-US">
              <a:solidFill>
                <a:srgbClr val="FFFFFF"/>
              </a:solidFill>
            </a:endParaRPr>
          </a:p>
        </p:txBody>
      </p:sp>
      <p:graphicFrame>
        <p:nvGraphicFramePr>
          <p:cNvPr id="5" name="Table 5">
            <a:extLst>
              <a:ext uri="{FF2B5EF4-FFF2-40B4-BE49-F238E27FC236}">
                <a16:creationId xmlns:a16="http://schemas.microsoft.com/office/drawing/2014/main" id="{0EC6088E-BAD4-6A4D-A100-DA8D462DE54D}"/>
              </a:ext>
            </a:extLst>
          </p:cNvPr>
          <p:cNvGraphicFramePr>
            <a:graphicFrameLocks noGrp="1"/>
          </p:cNvGraphicFramePr>
          <p:nvPr>
            <p:ph idx="1"/>
            <p:extLst>
              <p:ext uri="{D42A27DB-BD31-4B8C-83A1-F6EECF244321}">
                <p14:modId xmlns:p14="http://schemas.microsoft.com/office/powerpoint/2010/main" val="2306428822"/>
              </p:ext>
            </p:extLst>
          </p:nvPr>
        </p:nvGraphicFramePr>
        <p:xfrm>
          <a:off x="982934" y="1285772"/>
          <a:ext cx="2960950" cy="4841978"/>
        </p:xfrm>
        <a:graphic>
          <a:graphicData uri="http://schemas.openxmlformats.org/drawingml/2006/table">
            <a:tbl>
              <a:tblPr firstRow="1" bandRow="1">
                <a:tableStyleId>{5C22544A-7EE6-4342-B048-85BDC9FD1C3A}</a:tableStyleId>
              </a:tblPr>
              <a:tblGrid>
                <a:gridCol w="1480475">
                  <a:extLst>
                    <a:ext uri="{9D8B030D-6E8A-4147-A177-3AD203B41FA5}">
                      <a16:colId xmlns:a16="http://schemas.microsoft.com/office/drawing/2014/main" val="124717091"/>
                    </a:ext>
                  </a:extLst>
                </a:gridCol>
                <a:gridCol w="1480475">
                  <a:extLst>
                    <a:ext uri="{9D8B030D-6E8A-4147-A177-3AD203B41FA5}">
                      <a16:colId xmlns:a16="http://schemas.microsoft.com/office/drawing/2014/main" val="1740125800"/>
                    </a:ext>
                  </a:extLst>
                </a:gridCol>
              </a:tblGrid>
              <a:tr h="338558">
                <a:tc>
                  <a:txBody>
                    <a:bodyPr/>
                    <a:lstStyle/>
                    <a:p>
                      <a:pPr algn="ctr" fontAlgn="b"/>
                      <a:r>
                        <a:rPr lang="en-CA" sz="2000" b="0" i="0" u="none" strike="noStrike" dirty="0">
                          <a:solidFill>
                            <a:srgbClr val="000000"/>
                          </a:solidFill>
                          <a:effectLst/>
                          <a:latin typeface="Calibri" panose="020F0502020204030204" pitchFamily="34" charset="0"/>
                        </a:rPr>
                        <a:t>Age(months)</a:t>
                      </a:r>
                    </a:p>
                  </a:txBody>
                  <a:tcPr marL="9525" marR="9525" marT="9525" marB="0" anchor="b"/>
                </a:tc>
                <a:tc>
                  <a:txBody>
                    <a:bodyPr/>
                    <a:lstStyle/>
                    <a:p>
                      <a:pPr algn="ctr" fontAlgn="b"/>
                      <a:r>
                        <a:rPr lang="en-CA" sz="2000" b="0" i="0" u="none" strike="noStrike" dirty="0">
                          <a:solidFill>
                            <a:schemeClr val="tx1"/>
                          </a:solidFill>
                          <a:effectLst/>
                          <a:latin typeface="Calibri" panose="020F0502020204030204" pitchFamily="34" charset="0"/>
                        </a:rPr>
                        <a:t>Height(cm)</a:t>
                      </a:r>
                    </a:p>
                  </a:txBody>
                  <a:tcPr marL="9525" marR="9525" marT="9525" marB="0" anchor="b"/>
                </a:tc>
                <a:extLst>
                  <a:ext uri="{0D108BD9-81ED-4DB2-BD59-A6C34878D82A}">
                    <a16:rowId xmlns:a16="http://schemas.microsoft.com/office/drawing/2014/main" val="1279925829"/>
                  </a:ext>
                </a:extLst>
              </a:tr>
              <a:tr h="364561">
                <a:tc>
                  <a:txBody>
                    <a:bodyPr/>
                    <a:lstStyle/>
                    <a:p>
                      <a:pPr algn="ctr" fontAlgn="b"/>
                      <a:r>
                        <a:rPr lang="en-CA" sz="2400" b="0" i="0" u="none" strike="noStrike" dirty="0">
                          <a:solidFill>
                            <a:srgbClr val="000000"/>
                          </a:solidFill>
                          <a:effectLst/>
                          <a:latin typeface="Calibri" panose="020F0502020204030204" pitchFamily="34" charset="0"/>
                        </a:rPr>
                        <a:t>24</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82.1</a:t>
                      </a:r>
                    </a:p>
                  </a:txBody>
                  <a:tcPr marL="9525" marR="9525" marT="9525" marB="0" anchor="b"/>
                </a:tc>
                <a:extLst>
                  <a:ext uri="{0D108BD9-81ED-4DB2-BD59-A6C34878D82A}">
                    <a16:rowId xmlns:a16="http://schemas.microsoft.com/office/drawing/2014/main" val="871530745"/>
                  </a:ext>
                </a:extLst>
              </a:tr>
              <a:tr h="364561">
                <a:tc>
                  <a:txBody>
                    <a:bodyPr/>
                    <a:lstStyle/>
                    <a:p>
                      <a:pPr algn="ctr" fontAlgn="b"/>
                      <a:r>
                        <a:rPr lang="en-CA" sz="2400" b="0" i="0" u="none" strike="noStrike">
                          <a:solidFill>
                            <a:srgbClr val="000000"/>
                          </a:solidFill>
                          <a:effectLst/>
                          <a:latin typeface="Calibri" panose="020F0502020204030204" pitchFamily="34" charset="0"/>
                        </a:rPr>
                        <a:t>27</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81.8</a:t>
                      </a:r>
                    </a:p>
                  </a:txBody>
                  <a:tcPr marL="9525" marR="9525" marT="9525" marB="0" anchor="b"/>
                </a:tc>
                <a:extLst>
                  <a:ext uri="{0D108BD9-81ED-4DB2-BD59-A6C34878D82A}">
                    <a16:rowId xmlns:a16="http://schemas.microsoft.com/office/drawing/2014/main" val="3006231515"/>
                  </a:ext>
                </a:extLst>
              </a:tr>
              <a:tr h="364561">
                <a:tc>
                  <a:txBody>
                    <a:bodyPr/>
                    <a:lstStyle/>
                    <a:p>
                      <a:pPr algn="ctr" fontAlgn="b"/>
                      <a:r>
                        <a:rPr lang="en-CA" sz="2400" b="0" i="0" u="none" strike="noStrike">
                          <a:solidFill>
                            <a:srgbClr val="000000"/>
                          </a:solidFill>
                          <a:effectLst/>
                          <a:latin typeface="Calibri" panose="020F0502020204030204" pitchFamily="34" charset="0"/>
                        </a:rPr>
                        <a:t>20</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78.1</a:t>
                      </a:r>
                    </a:p>
                  </a:txBody>
                  <a:tcPr marL="9525" marR="9525" marT="9525" marB="0" anchor="b"/>
                </a:tc>
                <a:extLst>
                  <a:ext uri="{0D108BD9-81ED-4DB2-BD59-A6C34878D82A}">
                    <a16:rowId xmlns:a16="http://schemas.microsoft.com/office/drawing/2014/main" val="2389246492"/>
                  </a:ext>
                </a:extLst>
              </a:tr>
              <a:tr h="364561">
                <a:tc>
                  <a:txBody>
                    <a:bodyPr/>
                    <a:lstStyle/>
                    <a:p>
                      <a:pPr algn="ctr" fontAlgn="b"/>
                      <a:r>
                        <a:rPr lang="en-CA" sz="2400" b="0" i="0" u="none" strike="noStrike">
                          <a:solidFill>
                            <a:srgbClr val="000000"/>
                          </a:solidFill>
                          <a:effectLst/>
                          <a:latin typeface="Calibri" panose="020F0502020204030204" pitchFamily="34" charset="0"/>
                        </a:rPr>
                        <a:t>22</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78.8</a:t>
                      </a:r>
                    </a:p>
                  </a:txBody>
                  <a:tcPr marL="9525" marR="9525" marT="9525" marB="0" anchor="b"/>
                </a:tc>
                <a:extLst>
                  <a:ext uri="{0D108BD9-81ED-4DB2-BD59-A6C34878D82A}">
                    <a16:rowId xmlns:a16="http://schemas.microsoft.com/office/drawing/2014/main" val="2239137125"/>
                  </a:ext>
                </a:extLst>
              </a:tr>
              <a:tr h="364561">
                <a:tc>
                  <a:txBody>
                    <a:bodyPr/>
                    <a:lstStyle/>
                    <a:p>
                      <a:pPr algn="ctr" fontAlgn="b"/>
                      <a:r>
                        <a:rPr lang="en-CA" sz="2400" b="0" i="0" u="none" strike="noStrike">
                          <a:solidFill>
                            <a:srgbClr val="000000"/>
                          </a:solidFill>
                          <a:effectLst/>
                          <a:latin typeface="Calibri" panose="020F0502020204030204" pitchFamily="34" charset="0"/>
                        </a:rPr>
                        <a:t>21</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78.2</a:t>
                      </a:r>
                    </a:p>
                  </a:txBody>
                  <a:tcPr marL="9525" marR="9525" marT="9525" marB="0" anchor="b"/>
                </a:tc>
                <a:extLst>
                  <a:ext uri="{0D108BD9-81ED-4DB2-BD59-A6C34878D82A}">
                    <a16:rowId xmlns:a16="http://schemas.microsoft.com/office/drawing/2014/main" val="2468290899"/>
                  </a:ext>
                </a:extLst>
              </a:tr>
              <a:tr h="364561">
                <a:tc>
                  <a:txBody>
                    <a:bodyPr/>
                    <a:lstStyle/>
                    <a:p>
                      <a:pPr algn="ctr" fontAlgn="b"/>
                      <a:r>
                        <a:rPr lang="en-CA" sz="2400" b="0" i="0" u="none" strike="noStrike" dirty="0">
                          <a:solidFill>
                            <a:srgbClr val="000000"/>
                          </a:solidFill>
                          <a:effectLst/>
                          <a:latin typeface="Calibri" panose="020F0502020204030204" pitchFamily="34" charset="0"/>
                        </a:rPr>
                        <a:t>29</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87.2</a:t>
                      </a:r>
                    </a:p>
                  </a:txBody>
                  <a:tcPr marL="9525" marR="9525" marT="9525" marB="0" anchor="b"/>
                </a:tc>
                <a:extLst>
                  <a:ext uri="{0D108BD9-81ED-4DB2-BD59-A6C34878D82A}">
                    <a16:rowId xmlns:a16="http://schemas.microsoft.com/office/drawing/2014/main" val="3550529374"/>
                  </a:ext>
                </a:extLst>
              </a:tr>
              <a:tr h="364561">
                <a:tc>
                  <a:txBody>
                    <a:bodyPr/>
                    <a:lstStyle/>
                    <a:p>
                      <a:pPr algn="ctr" fontAlgn="b"/>
                      <a:r>
                        <a:rPr lang="en-CA" sz="2400" b="0" i="0" u="none" strike="noStrike">
                          <a:solidFill>
                            <a:srgbClr val="000000"/>
                          </a:solidFill>
                          <a:effectLst/>
                          <a:latin typeface="Calibri" panose="020F0502020204030204" pitchFamily="34" charset="0"/>
                        </a:rPr>
                        <a:t>19</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75</a:t>
                      </a:r>
                    </a:p>
                  </a:txBody>
                  <a:tcPr marL="9525" marR="9525" marT="9525" marB="0" anchor="b"/>
                </a:tc>
                <a:extLst>
                  <a:ext uri="{0D108BD9-81ED-4DB2-BD59-A6C34878D82A}">
                    <a16:rowId xmlns:a16="http://schemas.microsoft.com/office/drawing/2014/main" val="3187415870"/>
                  </a:ext>
                </a:extLst>
              </a:tr>
              <a:tr h="364561">
                <a:tc>
                  <a:txBody>
                    <a:bodyPr/>
                    <a:lstStyle/>
                    <a:p>
                      <a:pPr algn="ctr" fontAlgn="b"/>
                      <a:r>
                        <a:rPr lang="en-CA" sz="2400" b="0" i="0" u="none" strike="noStrike" dirty="0">
                          <a:solidFill>
                            <a:srgbClr val="000000"/>
                          </a:solidFill>
                          <a:effectLst/>
                          <a:latin typeface="Calibri" panose="020F0502020204030204" pitchFamily="34" charset="0"/>
                        </a:rPr>
                        <a:t>28</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82.8</a:t>
                      </a:r>
                    </a:p>
                  </a:txBody>
                  <a:tcPr marL="9525" marR="9525" marT="9525" marB="0" anchor="b"/>
                </a:tc>
                <a:extLst>
                  <a:ext uri="{0D108BD9-81ED-4DB2-BD59-A6C34878D82A}">
                    <a16:rowId xmlns:a16="http://schemas.microsoft.com/office/drawing/2014/main" val="3021825917"/>
                  </a:ext>
                </a:extLst>
              </a:tr>
              <a:tr h="364561">
                <a:tc>
                  <a:txBody>
                    <a:bodyPr/>
                    <a:lstStyle/>
                    <a:p>
                      <a:pPr algn="ctr" fontAlgn="b"/>
                      <a:r>
                        <a:rPr lang="en-CA" sz="2400" b="0" i="0" u="none" strike="noStrike" dirty="0">
                          <a:solidFill>
                            <a:srgbClr val="000000"/>
                          </a:solidFill>
                          <a:effectLst/>
                          <a:latin typeface="Calibri" panose="020F0502020204030204" pitchFamily="34" charset="0"/>
                        </a:rPr>
                        <a:t>23</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79.7</a:t>
                      </a:r>
                    </a:p>
                  </a:txBody>
                  <a:tcPr marL="9525" marR="9525" marT="9525" marB="0" anchor="b"/>
                </a:tc>
                <a:extLst>
                  <a:ext uri="{0D108BD9-81ED-4DB2-BD59-A6C34878D82A}">
                    <a16:rowId xmlns:a16="http://schemas.microsoft.com/office/drawing/2014/main" val="4250458456"/>
                  </a:ext>
                </a:extLst>
              </a:tr>
              <a:tr h="364561">
                <a:tc>
                  <a:txBody>
                    <a:bodyPr/>
                    <a:lstStyle/>
                    <a:p>
                      <a:pPr algn="ctr" fontAlgn="b"/>
                      <a:r>
                        <a:rPr lang="en-CA" sz="2400" b="0" i="0" u="none" strike="noStrike" dirty="0">
                          <a:solidFill>
                            <a:srgbClr val="000000"/>
                          </a:solidFill>
                          <a:effectLst/>
                          <a:latin typeface="Calibri" panose="020F0502020204030204" pitchFamily="34" charset="0"/>
                        </a:rPr>
                        <a:t>25</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81.1</a:t>
                      </a:r>
                    </a:p>
                  </a:txBody>
                  <a:tcPr marL="9525" marR="9525" marT="9525" marB="0" anchor="b"/>
                </a:tc>
                <a:extLst>
                  <a:ext uri="{0D108BD9-81ED-4DB2-BD59-A6C34878D82A}">
                    <a16:rowId xmlns:a16="http://schemas.microsoft.com/office/drawing/2014/main" val="2121311725"/>
                  </a:ext>
                </a:extLst>
              </a:tr>
              <a:tr h="364561">
                <a:tc>
                  <a:txBody>
                    <a:bodyPr/>
                    <a:lstStyle/>
                    <a:p>
                      <a:pPr algn="ctr" fontAlgn="b"/>
                      <a:r>
                        <a:rPr lang="en-CA" sz="2400" b="0" i="0" u="none" strike="noStrike">
                          <a:solidFill>
                            <a:srgbClr val="000000"/>
                          </a:solidFill>
                          <a:effectLst/>
                          <a:latin typeface="Calibri" panose="020F0502020204030204" pitchFamily="34" charset="0"/>
                        </a:rPr>
                        <a:t>18</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76.1</a:t>
                      </a:r>
                    </a:p>
                  </a:txBody>
                  <a:tcPr marL="9525" marR="9525" marT="9525" marB="0" anchor="b"/>
                </a:tc>
                <a:extLst>
                  <a:ext uri="{0D108BD9-81ED-4DB2-BD59-A6C34878D82A}">
                    <a16:rowId xmlns:a16="http://schemas.microsoft.com/office/drawing/2014/main" val="2477570317"/>
                  </a:ext>
                </a:extLst>
              </a:tr>
              <a:tr h="364561">
                <a:tc>
                  <a:txBody>
                    <a:bodyPr/>
                    <a:lstStyle/>
                    <a:p>
                      <a:pPr algn="ctr" fontAlgn="b"/>
                      <a:r>
                        <a:rPr lang="en-CA" sz="2400" b="0" i="0" u="none" strike="noStrike">
                          <a:solidFill>
                            <a:srgbClr val="000000"/>
                          </a:solidFill>
                          <a:effectLst/>
                          <a:latin typeface="Calibri" panose="020F0502020204030204" pitchFamily="34" charset="0"/>
                        </a:rPr>
                        <a:t>26</a:t>
                      </a:r>
                    </a:p>
                  </a:txBody>
                  <a:tcPr marL="9525" marR="9525" marT="9525" marB="0" anchor="b"/>
                </a:tc>
                <a:tc>
                  <a:txBody>
                    <a:bodyPr/>
                    <a:lstStyle/>
                    <a:p>
                      <a:pPr algn="ctr" fontAlgn="b"/>
                      <a:r>
                        <a:rPr lang="en-CA" sz="2400" b="0" i="0" u="none" strike="noStrike" dirty="0">
                          <a:solidFill>
                            <a:srgbClr val="000000"/>
                          </a:solidFill>
                          <a:effectLst/>
                          <a:latin typeface="Calibri" panose="020F0502020204030204" pitchFamily="34" charset="0"/>
                        </a:rPr>
                        <a:t>81.2</a:t>
                      </a:r>
                    </a:p>
                  </a:txBody>
                  <a:tcPr marL="9525" marR="9525" marT="9525" marB="0" anchor="b"/>
                </a:tc>
                <a:extLst>
                  <a:ext uri="{0D108BD9-81ED-4DB2-BD59-A6C34878D82A}">
                    <a16:rowId xmlns:a16="http://schemas.microsoft.com/office/drawing/2014/main" val="4085583313"/>
                  </a:ext>
                </a:extLst>
              </a:tr>
            </a:tbl>
          </a:graphicData>
        </a:graphic>
      </p:graphicFrame>
      <p:grpSp>
        <p:nvGrpSpPr>
          <p:cNvPr id="55" name="Group 54">
            <a:extLst>
              <a:ext uri="{FF2B5EF4-FFF2-40B4-BE49-F238E27FC236}">
                <a16:creationId xmlns:a16="http://schemas.microsoft.com/office/drawing/2014/main" id="{7A4C3B5F-2D27-9B46-92E5-28BFFF3B4737}"/>
              </a:ext>
            </a:extLst>
          </p:cNvPr>
          <p:cNvGrpSpPr/>
          <p:nvPr/>
        </p:nvGrpSpPr>
        <p:grpSpPr>
          <a:xfrm>
            <a:off x="4306311" y="551213"/>
            <a:ext cx="6547240" cy="5987440"/>
            <a:chOff x="4088747" y="551213"/>
            <a:chExt cx="6547240" cy="5987440"/>
          </a:xfrm>
        </p:grpSpPr>
        <p:pic>
          <p:nvPicPr>
            <p:cNvPr id="24" name="Picture 23">
              <a:extLst>
                <a:ext uri="{FF2B5EF4-FFF2-40B4-BE49-F238E27FC236}">
                  <a16:creationId xmlns:a16="http://schemas.microsoft.com/office/drawing/2014/main" id="{4BE2B19B-7265-9944-889D-BE8B583CAFCB}"/>
                </a:ext>
              </a:extLst>
            </p:cNvPr>
            <p:cNvPicPr>
              <a:picLocks noChangeAspect="1"/>
            </p:cNvPicPr>
            <p:nvPr/>
          </p:nvPicPr>
          <p:blipFill>
            <a:blip r:embed="rId3"/>
            <a:stretch>
              <a:fillRect/>
            </a:stretch>
          </p:blipFill>
          <p:spPr>
            <a:xfrm>
              <a:off x="4088747" y="551213"/>
              <a:ext cx="6547240" cy="5987440"/>
            </a:xfrm>
            <a:prstGeom prst="rect">
              <a:avLst/>
            </a:prstGeom>
          </p:spPr>
        </p:pic>
        <p:grpSp>
          <p:nvGrpSpPr>
            <p:cNvPr id="54" name="Group 53">
              <a:extLst>
                <a:ext uri="{FF2B5EF4-FFF2-40B4-BE49-F238E27FC236}">
                  <a16:creationId xmlns:a16="http://schemas.microsoft.com/office/drawing/2014/main" id="{352DD1C6-9733-3149-BC7A-EFD12EEEA0B8}"/>
                </a:ext>
              </a:extLst>
            </p:cNvPr>
            <p:cNvGrpSpPr/>
            <p:nvPr/>
          </p:nvGrpSpPr>
          <p:grpSpPr>
            <a:xfrm>
              <a:off x="5231297" y="1690688"/>
              <a:ext cx="5356130" cy="3550548"/>
              <a:chOff x="5218044" y="1690688"/>
              <a:chExt cx="5356130" cy="3550548"/>
            </a:xfrm>
          </p:grpSpPr>
          <p:pic>
            <p:nvPicPr>
              <p:cNvPr id="14" name="Picture 13" descr="A picture containing text, clock&#10;&#10;Description automatically generated">
                <a:extLst>
                  <a:ext uri="{FF2B5EF4-FFF2-40B4-BE49-F238E27FC236}">
                    <a16:creationId xmlns:a16="http://schemas.microsoft.com/office/drawing/2014/main" id="{347F3846-E27A-4A4C-8D33-C4BD201F8D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0191" y="1790238"/>
                <a:ext cx="2413000" cy="673100"/>
              </a:xfrm>
              <a:prstGeom prst="rect">
                <a:avLst/>
              </a:prstGeom>
            </p:spPr>
          </p:pic>
          <p:pic>
            <p:nvPicPr>
              <p:cNvPr id="11" name="Picture 10">
                <a:extLst>
                  <a:ext uri="{FF2B5EF4-FFF2-40B4-BE49-F238E27FC236}">
                    <a16:creationId xmlns:a16="http://schemas.microsoft.com/office/drawing/2014/main" id="{1D6CBA40-B9ED-0E4C-A21D-36BCE4390E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69374" y="3440061"/>
                <a:ext cx="304800" cy="533400"/>
              </a:xfrm>
              <a:prstGeom prst="rect">
                <a:avLst/>
              </a:prstGeom>
            </p:spPr>
          </p:pic>
          <p:cxnSp>
            <p:nvCxnSpPr>
              <p:cNvPr id="16" name="Straight Connector 15">
                <a:extLst>
                  <a:ext uri="{FF2B5EF4-FFF2-40B4-BE49-F238E27FC236}">
                    <a16:creationId xmlns:a16="http://schemas.microsoft.com/office/drawing/2014/main" id="{94C04F86-D27E-0742-A570-F8B821F26EBC}"/>
                  </a:ext>
                </a:extLst>
              </p:cNvPr>
              <p:cNvCxnSpPr>
                <a:cxnSpLocks/>
              </p:cNvCxnSpPr>
              <p:nvPr/>
            </p:nvCxnSpPr>
            <p:spPr>
              <a:xfrm flipV="1">
                <a:off x="9955696" y="1690688"/>
                <a:ext cx="0" cy="668199"/>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29" name="Straight Connector 28">
                <a:extLst>
                  <a:ext uri="{FF2B5EF4-FFF2-40B4-BE49-F238E27FC236}">
                    <a16:creationId xmlns:a16="http://schemas.microsoft.com/office/drawing/2014/main" id="{77693408-EEB5-A44F-B0C3-6312E8D90DA7}"/>
                  </a:ext>
                </a:extLst>
              </p:cNvPr>
              <p:cNvCxnSpPr>
                <a:cxnSpLocks/>
              </p:cNvCxnSpPr>
              <p:nvPr/>
            </p:nvCxnSpPr>
            <p:spPr>
              <a:xfrm flipV="1">
                <a:off x="5642113" y="4837043"/>
                <a:ext cx="0" cy="404193"/>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31" name="Straight Connector 30">
                <a:extLst>
                  <a:ext uri="{FF2B5EF4-FFF2-40B4-BE49-F238E27FC236}">
                    <a16:creationId xmlns:a16="http://schemas.microsoft.com/office/drawing/2014/main" id="{92C0FBE3-251B-0B42-B9BD-18A2C10AA08B}"/>
                  </a:ext>
                </a:extLst>
              </p:cNvPr>
              <p:cNvCxnSpPr>
                <a:cxnSpLocks/>
              </p:cNvCxnSpPr>
              <p:nvPr/>
            </p:nvCxnSpPr>
            <p:spPr>
              <a:xfrm flipV="1">
                <a:off x="7815470" y="3140765"/>
                <a:ext cx="0" cy="404169"/>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33" name="Straight Connector 32">
                <a:extLst>
                  <a:ext uri="{FF2B5EF4-FFF2-40B4-BE49-F238E27FC236}">
                    <a16:creationId xmlns:a16="http://schemas.microsoft.com/office/drawing/2014/main" id="{52ED0ABB-5405-F74B-B893-8B1D2A19A0B4}"/>
                  </a:ext>
                </a:extLst>
              </p:cNvPr>
              <p:cNvCxnSpPr>
                <a:cxnSpLocks/>
              </p:cNvCxnSpPr>
              <p:nvPr/>
            </p:nvCxnSpPr>
            <p:spPr>
              <a:xfrm flipV="1">
                <a:off x="9511748" y="2584174"/>
                <a:ext cx="0" cy="357809"/>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36" name="Straight Connector 35">
                <a:extLst>
                  <a:ext uri="{FF2B5EF4-FFF2-40B4-BE49-F238E27FC236}">
                    <a16:creationId xmlns:a16="http://schemas.microsoft.com/office/drawing/2014/main" id="{4B8C3420-66B3-134D-AAD2-4527A886A30D}"/>
                  </a:ext>
                </a:extLst>
              </p:cNvPr>
              <p:cNvCxnSpPr>
                <a:cxnSpLocks/>
              </p:cNvCxnSpPr>
              <p:nvPr/>
            </p:nvCxnSpPr>
            <p:spPr>
              <a:xfrm flipV="1">
                <a:off x="9074426" y="2862473"/>
                <a:ext cx="0" cy="291544"/>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45" name="Straight Connector 44">
                <a:extLst>
                  <a:ext uri="{FF2B5EF4-FFF2-40B4-BE49-F238E27FC236}">
                    <a16:creationId xmlns:a16="http://schemas.microsoft.com/office/drawing/2014/main" id="{965C1768-9DB1-B041-AD77-D83FEBBF957B}"/>
                  </a:ext>
                </a:extLst>
              </p:cNvPr>
              <p:cNvCxnSpPr>
                <a:cxnSpLocks/>
              </p:cNvCxnSpPr>
              <p:nvPr/>
            </p:nvCxnSpPr>
            <p:spPr>
              <a:xfrm flipV="1">
                <a:off x="8663608" y="3114261"/>
                <a:ext cx="0" cy="288236"/>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49" name="Straight Connector 48">
                <a:extLst>
                  <a:ext uri="{FF2B5EF4-FFF2-40B4-BE49-F238E27FC236}">
                    <a16:creationId xmlns:a16="http://schemas.microsoft.com/office/drawing/2014/main" id="{601AC300-C4D3-9A46-82B1-0767CDDB3262}"/>
                  </a:ext>
                </a:extLst>
              </p:cNvPr>
              <p:cNvCxnSpPr>
                <a:cxnSpLocks/>
              </p:cNvCxnSpPr>
              <p:nvPr/>
            </p:nvCxnSpPr>
            <p:spPr>
              <a:xfrm flipV="1">
                <a:off x="6096000" y="4268236"/>
                <a:ext cx="0" cy="303764"/>
              </a:xfrm>
              <a:prstGeom prst="line">
                <a:avLst/>
              </a:prstGeom>
              <a:ln w="38100"/>
            </p:spPr>
            <p:style>
              <a:lnRef idx="2">
                <a:schemeClr val="accent6"/>
              </a:lnRef>
              <a:fillRef idx="0">
                <a:schemeClr val="accent6"/>
              </a:fillRef>
              <a:effectRef idx="1">
                <a:schemeClr val="accent6"/>
              </a:effectRef>
              <a:fontRef idx="minor">
                <a:schemeClr val="tx1"/>
              </a:fontRef>
            </p:style>
          </p:cxnSp>
          <p:cxnSp>
            <p:nvCxnSpPr>
              <p:cNvPr id="52" name="Straight Connector 51">
                <a:extLst>
                  <a:ext uri="{FF2B5EF4-FFF2-40B4-BE49-F238E27FC236}">
                    <a16:creationId xmlns:a16="http://schemas.microsoft.com/office/drawing/2014/main" id="{CF767287-3508-6E4E-9F85-D9FC89AFBD1C}"/>
                  </a:ext>
                </a:extLst>
              </p:cNvPr>
              <p:cNvCxnSpPr>
                <a:cxnSpLocks/>
              </p:cNvCxnSpPr>
              <p:nvPr/>
            </p:nvCxnSpPr>
            <p:spPr>
              <a:xfrm flipV="1">
                <a:off x="5218044" y="4837043"/>
                <a:ext cx="0" cy="202097"/>
              </a:xfrm>
              <a:prstGeom prst="line">
                <a:avLst/>
              </a:prstGeom>
              <a:ln w="38100"/>
            </p:spPr>
            <p:style>
              <a:lnRef idx="2">
                <a:schemeClr val="accent6"/>
              </a:lnRef>
              <a:fillRef idx="0">
                <a:schemeClr val="accent6"/>
              </a:fillRef>
              <a:effectRef idx="1">
                <a:schemeClr val="accent6"/>
              </a:effectRef>
              <a:fontRef idx="minor">
                <a:schemeClr val="tx1"/>
              </a:fontRef>
            </p:style>
          </p:cxnSp>
        </p:grpSp>
      </p:grpSp>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384313" y="282868"/>
            <a:ext cx="10515600" cy="920647"/>
          </a:xfrm>
        </p:spPr>
        <p:txBody>
          <a:bodyPr/>
          <a:lstStyle/>
          <a:p>
            <a:pPr algn="ctr"/>
            <a:r>
              <a:rPr lang="en-CA" b="1" dirty="0">
                <a:solidFill>
                  <a:schemeClr val="accent1"/>
                </a:solidFill>
              </a:rPr>
              <a:t>Toddler Height Example</a:t>
            </a:r>
          </a:p>
        </p:txBody>
      </p:sp>
    </p:spTree>
    <p:extLst>
      <p:ext uri="{BB962C8B-B14F-4D97-AF65-F5344CB8AC3E}">
        <p14:creationId xmlns:p14="http://schemas.microsoft.com/office/powerpoint/2010/main" val="35887981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15877</TotalTime>
  <Words>1179</Words>
  <Application>Microsoft Macintosh PowerPoint</Application>
  <PresentationFormat>Widescreen</PresentationFormat>
  <Paragraphs>263</Paragraphs>
  <Slides>47</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47</vt:i4>
      </vt:variant>
    </vt:vector>
  </HeadingPairs>
  <TitlesOfParts>
    <vt:vector size="53" baseType="lpstr">
      <vt:lpstr>Arial</vt:lpstr>
      <vt:lpstr>Calibri</vt:lpstr>
      <vt:lpstr>Calibri Light</vt:lpstr>
      <vt:lpstr>Cambria Math</vt:lpstr>
      <vt:lpstr>Chalkduster</vt:lpstr>
      <vt:lpstr>Office Theme</vt:lpstr>
      <vt:lpstr>PowerPoint Presentation</vt:lpstr>
      <vt:lpstr>PowerPoint Presentation</vt:lpstr>
      <vt:lpstr>Round table self-introduction</vt:lpstr>
      <vt:lpstr>PowerPoint Presentation</vt:lpstr>
      <vt:lpstr>PowerPoint Presentation</vt:lpstr>
      <vt:lpstr>PowerPoint Presentation</vt:lpstr>
      <vt:lpstr>Review of simple linear regression</vt:lpstr>
      <vt:lpstr>Toddler Height Example</vt:lpstr>
      <vt:lpstr>Toddler Height Example</vt:lpstr>
      <vt:lpstr>PowerPoint Presentation</vt:lpstr>
      <vt:lpstr>R2 is the sample correlation coefficient</vt:lpstr>
      <vt:lpstr>PowerPoint Presentation</vt:lpstr>
      <vt:lpstr>Mean Square Error</vt:lpstr>
      <vt:lpstr>PowerPoint Presentation</vt:lpstr>
      <vt:lpstr>A few concepts to know</vt:lpstr>
      <vt:lpstr>PowerPoint Presentation</vt:lpstr>
      <vt:lpstr>Multiple Linear Regression</vt:lpstr>
      <vt:lpstr>Advertising data TV vs Sale</vt:lpstr>
      <vt:lpstr>Radio vs Sale</vt:lpstr>
      <vt:lpstr>Newspaper vs Sale</vt:lpstr>
      <vt:lpstr>Advertising data</vt:lpstr>
      <vt:lpstr>Multiple Linear Regression</vt:lpstr>
      <vt:lpstr>Multiple Linear Regression</vt:lpstr>
      <vt:lpstr>Multiple Linear Regression</vt:lpstr>
      <vt:lpstr>Point estimates of regression parameters</vt:lpstr>
      <vt:lpstr>Least square point estimation</vt:lpstr>
      <vt:lpstr>Interpreting the results</vt:lpstr>
      <vt:lpstr>Point Estimation: Advertising data</vt:lpstr>
      <vt:lpstr>Objectives of regression</vt:lpstr>
      <vt:lpstr>Interval Estimate for Multiple Regression Coefficients </vt:lpstr>
      <vt:lpstr>Confidence interval</vt:lpstr>
      <vt:lpstr>Evaluating Overall Model Utility </vt:lpstr>
      <vt:lpstr>The Analysis of Variance for Multiple Linear Regression </vt:lpstr>
      <vt:lpstr>PowerPoint Presentation</vt:lpstr>
      <vt:lpstr>PowerPoint Presentation</vt:lpstr>
      <vt:lpstr>PowerPoint Presentation</vt:lpstr>
      <vt:lpstr>ANOVA table for advertising data </vt:lpstr>
      <vt:lpstr>Partial Test  Individual Coefficients Test (t-test) </vt:lpstr>
      <vt:lpstr>PowerPoint Presentation</vt:lpstr>
      <vt:lpstr>Partial F test </vt:lpstr>
      <vt:lpstr>Advertising data</vt:lpstr>
      <vt:lpstr>Advertising data</vt:lpstr>
      <vt:lpstr>Model Fit </vt:lpstr>
      <vt:lpstr>𝑅2 (Coefficient of Determination)</vt:lpstr>
      <vt:lpstr>RSE (Residual Standard Error: 𝑠) </vt:lpstr>
      <vt:lpstr>SER, RSE, RMSE</vt:lpstr>
      <vt:lpstr>Model Prediction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Thuntida Ngamkham</dc:creator>
  <cp:lastModifiedBy>Quan Long</cp:lastModifiedBy>
  <cp:revision>154</cp:revision>
  <cp:lastPrinted>2021-02-18T17:07:32Z</cp:lastPrinted>
  <dcterms:created xsi:type="dcterms:W3CDTF">2020-10-26T15:15:58Z</dcterms:created>
  <dcterms:modified xsi:type="dcterms:W3CDTF">2023-02-28T22:02:01Z</dcterms:modified>
</cp:coreProperties>
</file>